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 autoCompressPictures="0">
  <p:sldMasterIdLst>
    <p:sldMasterId id="2147483648" r:id="rId1"/>
  </p:sldMasterIdLst>
  <p:notesMasterIdLst>
    <p:notesMasterId r:id="rId98"/>
  </p:notesMasterIdLst>
  <p:sldIdLst>
    <p:sldId id="795" r:id="rId2"/>
    <p:sldId id="796" r:id="rId3"/>
    <p:sldId id="797" r:id="rId4"/>
    <p:sldId id="842" r:id="rId5"/>
    <p:sldId id="260" r:id="rId6"/>
    <p:sldId id="909" r:id="rId7"/>
    <p:sldId id="262" r:id="rId8"/>
    <p:sldId id="932" r:id="rId9"/>
    <p:sldId id="946" r:id="rId10"/>
    <p:sldId id="263" r:id="rId11"/>
    <p:sldId id="990" r:id="rId12"/>
    <p:sldId id="991" r:id="rId13"/>
    <p:sldId id="992" r:id="rId14"/>
    <p:sldId id="993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994" r:id="rId29"/>
    <p:sldId id="995" r:id="rId30"/>
    <p:sldId id="996" r:id="rId31"/>
    <p:sldId id="997" r:id="rId32"/>
    <p:sldId id="285" r:id="rId33"/>
    <p:sldId id="286" r:id="rId34"/>
    <p:sldId id="287" r:id="rId35"/>
    <p:sldId id="99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999" r:id="rId59"/>
    <p:sldId id="1000" r:id="rId60"/>
    <p:sldId id="1001" r:id="rId61"/>
    <p:sldId id="1002" r:id="rId62"/>
    <p:sldId id="1003" r:id="rId63"/>
    <p:sldId id="1004" r:id="rId64"/>
    <p:sldId id="1005" r:id="rId65"/>
    <p:sldId id="1006" r:id="rId66"/>
    <p:sldId id="1007" r:id="rId67"/>
    <p:sldId id="1008" r:id="rId68"/>
    <p:sldId id="1009" r:id="rId69"/>
    <p:sldId id="1010" r:id="rId70"/>
    <p:sldId id="1011" r:id="rId71"/>
    <p:sldId id="1012" r:id="rId72"/>
    <p:sldId id="1013" r:id="rId73"/>
    <p:sldId id="1014" r:id="rId74"/>
    <p:sldId id="327" r:id="rId75"/>
    <p:sldId id="1015" r:id="rId76"/>
    <p:sldId id="329" r:id="rId77"/>
    <p:sldId id="1016" r:id="rId78"/>
    <p:sldId id="331" r:id="rId79"/>
    <p:sldId id="332" r:id="rId80"/>
    <p:sldId id="333" r:id="rId81"/>
    <p:sldId id="334" r:id="rId82"/>
    <p:sldId id="335" r:id="rId83"/>
    <p:sldId id="336" r:id="rId84"/>
    <p:sldId id="337" r:id="rId85"/>
    <p:sldId id="338" r:id="rId86"/>
    <p:sldId id="339" r:id="rId87"/>
    <p:sldId id="340" r:id="rId88"/>
    <p:sldId id="341" r:id="rId89"/>
    <p:sldId id="342" r:id="rId90"/>
    <p:sldId id="343" r:id="rId91"/>
    <p:sldId id="344" r:id="rId92"/>
    <p:sldId id="345" r:id="rId93"/>
    <p:sldId id="346" r:id="rId94"/>
    <p:sldId id="347" r:id="rId95"/>
    <p:sldId id="348" r:id="rId96"/>
    <p:sldId id="349" r:id="rId97"/>
  </p:sldIdLst>
  <p:sldSz cx="24384000" cy="13716000"/>
  <p:notesSz cx="6858000" cy="9144000"/>
  <p:defaultTextStyle>
    <a:defPPr>
      <a:defRPr lang="en-TR"/>
    </a:defPPr>
    <a:lvl1pPr marL="385763" indent="-385763" algn="l" defTabSz="18288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1pPr>
    <a:lvl2pPr marL="457200" algn="l" defTabSz="18288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2pPr>
    <a:lvl3pPr marL="914400" algn="l" defTabSz="18288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3pPr>
    <a:lvl4pPr marL="1371600" algn="l" defTabSz="18288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4pPr>
    <a:lvl5pPr marL="1828800" algn="l" defTabSz="18288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5pPr>
    <a:lvl6pPr marL="2286000" algn="l" defTabSz="914400" rtl="0" eaLnBrk="1" latinLnBrk="0" hangingPunct="1">
      <a:defRPr sz="36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6pPr>
    <a:lvl7pPr marL="2743200" algn="l" defTabSz="914400" rtl="0" eaLnBrk="1" latinLnBrk="0" hangingPunct="1">
      <a:defRPr sz="36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7pPr>
    <a:lvl8pPr marL="3200400" algn="l" defTabSz="914400" rtl="0" eaLnBrk="1" latinLnBrk="0" hangingPunct="1">
      <a:defRPr sz="36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8pPr>
    <a:lvl9pPr marL="3657600" algn="l" defTabSz="914400" rtl="0" eaLnBrk="1" latinLnBrk="0" hangingPunct="1">
      <a:defRPr sz="36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0FF"/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73"/>
    <p:restoredTop sz="92746"/>
  </p:normalViewPr>
  <p:slideViewPr>
    <p:cSldViewPr>
      <p:cViewPr varScale="1">
        <p:scale>
          <a:sx n="42" d="100"/>
          <a:sy n="42" d="100"/>
        </p:scale>
        <p:origin x="248" y="736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-14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>
            <a:extLst>
              <a:ext uri="{FF2B5EF4-FFF2-40B4-BE49-F238E27FC236}">
                <a16:creationId xmlns:a16="http://schemas.microsoft.com/office/drawing/2014/main" id="{15C16CF2-F7D7-1AAC-DC3C-7454041149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2455E866-8D3A-21B1-5382-972313D23B9B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TR" altLang="en-TR" noProof="0">
                <a:sym typeface="Calibri" panose="020F0502020204030204" pitchFamily="34" charset="0"/>
              </a:rPr>
              <a:t>Click to edit Master text styles</a:t>
            </a:r>
          </a:p>
          <a:p>
            <a:pPr lvl="1"/>
            <a:r>
              <a:rPr lang="en-TR" altLang="en-TR" noProof="0">
                <a:sym typeface="Calibri" panose="020F0502020204030204" pitchFamily="34" charset="0"/>
              </a:rPr>
              <a:t>Second level</a:t>
            </a:r>
          </a:p>
          <a:p>
            <a:pPr lvl="2"/>
            <a:r>
              <a:rPr lang="en-TR" altLang="en-TR" noProof="0">
                <a:sym typeface="Calibri" panose="020F0502020204030204" pitchFamily="34" charset="0"/>
              </a:rPr>
              <a:t>Third level</a:t>
            </a:r>
          </a:p>
          <a:p>
            <a:pPr lvl="3"/>
            <a:r>
              <a:rPr lang="en-TR" altLang="en-TR" noProof="0">
                <a:sym typeface="Calibri" panose="020F0502020204030204" pitchFamily="34" charset="0"/>
              </a:rPr>
              <a:t>Fourth level</a:t>
            </a:r>
          </a:p>
          <a:p>
            <a:pPr lvl="4"/>
            <a:r>
              <a:rPr lang="en-TR" altLang="en-TR" noProof="0">
                <a:sym typeface="Calibri" panose="020F0502020204030204" pitchFamily="34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1828800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1pPr>
    <a:lvl2pPr indent="228600" algn="l" defTabSz="1828800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2pPr>
    <a:lvl3pPr indent="457200" algn="l" defTabSz="1828800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3pPr>
    <a:lvl4pPr indent="685800" algn="l" defTabSz="1828800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4pPr>
    <a:lvl5pPr indent="914400" algn="l" defTabSz="1828800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Calibri" panose="020F050202020403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7352AA-8F08-84DF-1484-C3630DB12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2053E1-E34A-4143-AAA2-C9A09F7CDF1F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  <p:extLst>
      <p:ext uri="{BB962C8B-B14F-4D97-AF65-F5344CB8AC3E}">
        <p14:creationId xmlns:p14="http://schemas.microsoft.com/office/powerpoint/2010/main" val="39947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AA626B-0E62-5117-F0A8-397488DAD1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6C6515-DDFF-4B42-AA3C-43DE4240D768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  <p:extLst>
      <p:ext uri="{BB962C8B-B14F-4D97-AF65-F5344CB8AC3E}">
        <p14:creationId xmlns:p14="http://schemas.microsoft.com/office/powerpoint/2010/main" val="92850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126075" y="549275"/>
            <a:ext cx="5932488" cy="127857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549275"/>
            <a:ext cx="17649825" cy="127857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7A030C-2C9C-3C86-E920-5695087FF1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015BA0-6617-C644-9D60-18DFD9B4344C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  <p:extLst>
      <p:ext uri="{BB962C8B-B14F-4D97-AF65-F5344CB8AC3E}">
        <p14:creationId xmlns:p14="http://schemas.microsoft.com/office/powerpoint/2010/main" val="1016437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DD5482C-7797-94C2-9C73-D217CC622A82}"/>
              </a:ext>
            </a:extLst>
          </p:cNvPr>
          <p:cNvSpPr txBox="1"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marL="0" indent="0">
              <a:buNone/>
              <a:defRPr/>
            </a:lvl1pPr>
          </a:lstStyle>
          <a:p>
            <a:pPr>
              <a:defRPr/>
            </a:pPr>
            <a:fld id="{E9450A2B-522F-9B4F-9E0F-9EDB5DCD078F}" type="slidenum">
              <a:rPr lang="en-TR"/>
              <a:pPr>
                <a:defRPr/>
              </a:pPr>
              <a:t>‹#›</a:t>
            </a:fld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355577099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2108461" y="8813802"/>
            <a:ext cx="20790166" cy="2724155"/>
          </a:xfrm>
          <a:prstGeom prst="rect">
            <a:avLst/>
          </a:prstGeom>
        </p:spPr>
        <p:txBody>
          <a:bodyPr/>
          <a:lstStyle>
            <a:lvl1pPr algn="l">
              <a:defRPr sz="8000" b="1"/>
            </a:lvl1pPr>
          </a:lstStyle>
          <a:p>
            <a:r>
              <a:t>Title Text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69889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685800" indent="-685800">
              <a:buFont typeface="Arial" panose="020B0604020202020204" pitchFamily="34" charset="0"/>
              <a:buChar char="•"/>
              <a:defRPr/>
            </a:lvl1pPr>
            <a:lvl3pPr marL="4762500" indent="-3848100">
              <a:buFont typeface="Wingdings" pitchFamily="2" charset="2"/>
              <a:buChar char="§"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r-T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24848C-4517-B497-20CA-1ADC2EA831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F6C418-247E-C746-AAF7-A6C44B129307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  <p:extLst>
      <p:ext uri="{BB962C8B-B14F-4D97-AF65-F5344CB8AC3E}">
        <p14:creationId xmlns:p14="http://schemas.microsoft.com/office/powerpoint/2010/main" val="2446510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ECD25C-D199-B9C9-9E58-4845914BC7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FF5254-B5D3-0F47-ADC3-6D2AD49909F8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  <p:extLst>
      <p:ext uri="{BB962C8B-B14F-4D97-AF65-F5344CB8AC3E}">
        <p14:creationId xmlns:p14="http://schemas.microsoft.com/office/powerpoint/2010/main" val="2982107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2819400"/>
            <a:ext cx="11710987" cy="10515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19000" y="2819400"/>
            <a:ext cx="11712575" cy="10515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53990FD-3EB7-54ED-1139-CB1C351245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8439B2-A477-7747-BD04-FB0498649D5B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  <p:extLst>
      <p:ext uri="{BB962C8B-B14F-4D97-AF65-F5344CB8AC3E}">
        <p14:creationId xmlns:p14="http://schemas.microsoft.com/office/powerpoint/2010/main" val="580449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C96743F-D2BC-41A6-9E70-D535A3F160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16C520-E9BE-3743-8DB5-9F28A3677142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  <p:extLst>
      <p:ext uri="{BB962C8B-B14F-4D97-AF65-F5344CB8AC3E}">
        <p14:creationId xmlns:p14="http://schemas.microsoft.com/office/powerpoint/2010/main" val="1317307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8CAC38F7-F1B4-E65A-05E7-B3F85E3AB0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B1B606-555E-7442-A71C-2A913B0BC20D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  <p:extLst>
      <p:ext uri="{BB962C8B-B14F-4D97-AF65-F5344CB8AC3E}">
        <p14:creationId xmlns:p14="http://schemas.microsoft.com/office/powerpoint/2010/main" val="330760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59B2CE11-9A8A-A960-2FF1-9A98ABC452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DD99E6-12EB-1240-8D08-B2B7F2EB7892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  <p:extLst>
      <p:ext uri="{BB962C8B-B14F-4D97-AF65-F5344CB8AC3E}">
        <p14:creationId xmlns:p14="http://schemas.microsoft.com/office/powerpoint/2010/main" val="1760050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0D9AC8B-FC8A-0CE0-3A44-CF72E898FC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B5C4D4-D3C0-B049-BFC7-7CE6F1201AB5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  <p:extLst>
      <p:ext uri="{BB962C8B-B14F-4D97-AF65-F5344CB8AC3E}">
        <p14:creationId xmlns:p14="http://schemas.microsoft.com/office/powerpoint/2010/main" val="577917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tr-TR" noProof="0">
              <a:sym typeface="Calibri" panose="020F050202020403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5ACA1F6-95B1-67BF-D111-E8132B54F3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226A56-08F4-C148-AED5-0FDBC5AFA369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  <p:extLst>
      <p:ext uri="{BB962C8B-B14F-4D97-AF65-F5344CB8AC3E}">
        <p14:creationId xmlns:p14="http://schemas.microsoft.com/office/powerpoint/2010/main" val="758875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>
            <a:extLst>
              <a:ext uri="{FF2B5EF4-FFF2-40B4-BE49-F238E27FC236}">
                <a16:creationId xmlns:a16="http://schemas.microsoft.com/office/drawing/2014/main" id="{75C45713-2007-8FE8-2AF9-CBC50C35922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3850" y="549275"/>
            <a:ext cx="23734713" cy="1924050"/>
          </a:xfrm>
          <a:prstGeom prst="rect">
            <a:avLst/>
          </a:prstGeom>
          <a:solidFill>
            <a:srgbClr val="DBB5E7">
              <a:alpha val="29803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91440" rIns="91440" bIns="9144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TR" altLang="en-TR">
                <a:sym typeface="Calibri" panose="020F0502020204030204" pitchFamily="34" charset="0"/>
              </a:rPr>
              <a:t>Click to edit Master title style</a:t>
            </a: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6D742EC8-4029-95CD-8BC1-FA19FB06F2E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5613" y="2819400"/>
            <a:ext cx="23575962" cy="1051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TR" altLang="en-TR">
                <a:sym typeface="Calibri" panose="020F0502020204030204" pitchFamily="34" charset="0"/>
              </a:rPr>
              <a:t>Click to edit Master text styles</a:t>
            </a:r>
          </a:p>
          <a:p>
            <a:pPr lvl="1"/>
            <a:r>
              <a:rPr lang="en-TR" altLang="en-TR">
                <a:sym typeface="Calibri" panose="020F0502020204030204" pitchFamily="34" charset="0"/>
              </a:rPr>
              <a:t>Second level</a:t>
            </a:r>
          </a:p>
          <a:p>
            <a:pPr lvl="2"/>
            <a:r>
              <a:rPr lang="en-TR" altLang="en-TR">
                <a:sym typeface="Calibri" panose="020F0502020204030204" pitchFamily="34" charset="0"/>
              </a:rPr>
              <a:t>Third level</a:t>
            </a:r>
          </a:p>
          <a:p>
            <a:pPr lvl="3"/>
            <a:r>
              <a:rPr lang="en-TR" altLang="en-TR">
                <a:sym typeface="Calibri" panose="020F0502020204030204" pitchFamily="34" charset="0"/>
              </a:rPr>
              <a:t>Fourth level</a:t>
            </a:r>
          </a:p>
          <a:p>
            <a:pPr lvl="4"/>
            <a:r>
              <a:rPr lang="en-TR" altLang="en-TR">
                <a:sym typeface="Calibri" panose="020F0502020204030204" pitchFamily="34" charset="0"/>
              </a:rPr>
              <a:t>Fifth level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17C9DE55-80FE-332F-8532-429D7557FBF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 bwMode="auto">
          <a:xfrm>
            <a:off x="23298150" y="12925425"/>
            <a:ext cx="760413" cy="482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91440" rIns="91440" bIns="91440" numCol="1" anchor="ctr" anchorCtr="0" compatLnSpc="1">
            <a:prstTxWarp prst="textNoShape">
              <a:avLst/>
            </a:prstTxWarp>
          </a:bodyPr>
          <a:lstStyle>
            <a:lvl1pPr marL="0" indent="0" algn="r" eaLnBrk="1">
              <a:buClr>
                <a:srgbClr val="3333CC"/>
              </a:buClr>
              <a:buSzPct val="100000"/>
              <a:buFontTx/>
              <a:buNone/>
              <a:defRPr sz="2400">
                <a:solidFill>
                  <a:srgbClr val="888888"/>
                </a:solidFill>
              </a:defRPr>
            </a:lvl1pPr>
          </a:lstStyle>
          <a:p>
            <a:pPr>
              <a:defRPr/>
            </a:pPr>
            <a:fld id="{386C0692-95F2-2C4D-A8B8-65210A28C524}" type="slidenum">
              <a:rPr lang="en-TR" altLang="en-TR"/>
              <a:pPr>
                <a:defRPr/>
              </a:pPr>
              <a:t>‹#›</a:t>
            </a:fld>
            <a:endParaRPr lang="en-TR" altLang="en-T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</p:sldLayoutIdLst>
  <p:txStyles>
    <p:titleStyle>
      <a:lvl1pPr algn="ctr" defTabSz="1828800" rtl="0" eaLnBrk="0" fontAlgn="base" hangingPunct="0">
        <a:spcBef>
          <a:spcPct val="0"/>
        </a:spcBef>
        <a:spcAft>
          <a:spcPct val="0"/>
        </a:spcAft>
        <a:defRPr sz="7200" kern="1200">
          <a:solidFill>
            <a:srgbClr val="000099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ctr" defTabSz="1828800" rtl="0" eaLnBrk="0" fontAlgn="base" hangingPunct="0">
        <a:spcBef>
          <a:spcPct val="0"/>
        </a:spcBef>
        <a:spcAft>
          <a:spcPct val="0"/>
        </a:spcAft>
        <a:defRPr sz="7200">
          <a:solidFill>
            <a:srgbClr val="000099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2pPr>
      <a:lvl3pPr algn="ctr" defTabSz="1828800" rtl="0" eaLnBrk="0" fontAlgn="base" hangingPunct="0">
        <a:spcBef>
          <a:spcPct val="0"/>
        </a:spcBef>
        <a:spcAft>
          <a:spcPct val="0"/>
        </a:spcAft>
        <a:defRPr sz="7200">
          <a:solidFill>
            <a:srgbClr val="000099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3pPr>
      <a:lvl4pPr algn="ctr" defTabSz="1828800" rtl="0" eaLnBrk="0" fontAlgn="base" hangingPunct="0">
        <a:spcBef>
          <a:spcPct val="0"/>
        </a:spcBef>
        <a:spcAft>
          <a:spcPct val="0"/>
        </a:spcAft>
        <a:defRPr sz="7200">
          <a:solidFill>
            <a:srgbClr val="000099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4pPr>
      <a:lvl5pPr algn="ctr" defTabSz="1828800" rtl="0" eaLnBrk="0" fontAlgn="base" hangingPunct="0">
        <a:spcBef>
          <a:spcPct val="0"/>
        </a:spcBef>
        <a:spcAft>
          <a:spcPct val="0"/>
        </a:spcAft>
        <a:defRPr sz="7200">
          <a:solidFill>
            <a:srgbClr val="000099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5pPr>
      <a:lvl6pPr marL="457200" algn="ctr" defTabSz="1828800" rtl="0" fontAlgn="base" hangingPunct="0">
        <a:spcBef>
          <a:spcPct val="0"/>
        </a:spcBef>
        <a:spcAft>
          <a:spcPct val="0"/>
        </a:spcAft>
        <a:defRPr sz="7200">
          <a:solidFill>
            <a:srgbClr val="000099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6pPr>
      <a:lvl7pPr marL="914400" algn="ctr" defTabSz="1828800" rtl="0" fontAlgn="base" hangingPunct="0">
        <a:spcBef>
          <a:spcPct val="0"/>
        </a:spcBef>
        <a:spcAft>
          <a:spcPct val="0"/>
        </a:spcAft>
        <a:defRPr sz="7200">
          <a:solidFill>
            <a:srgbClr val="000099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7pPr>
      <a:lvl8pPr marL="1371600" algn="ctr" defTabSz="1828800" rtl="0" fontAlgn="base" hangingPunct="0">
        <a:spcBef>
          <a:spcPct val="0"/>
        </a:spcBef>
        <a:spcAft>
          <a:spcPct val="0"/>
        </a:spcAft>
        <a:defRPr sz="7200">
          <a:solidFill>
            <a:srgbClr val="000099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8pPr>
      <a:lvl9pPr marL="1828800" algn="ctr" defTabSz="1828800" rtl="0" fontAlgn="base" hangingPunct="0">
        <a:spcBef>
          <a:spcPct val="0"/>
        </a:spcBef>
        <a:spcAft>
          <a:spcPct val="0"/>
        </a:spcAft>
        <a:defRPr sz="7200">
          <a:solidFill>
            <a:srgbClr val="000099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9pPr>
    </p:titleStyle>
    <p:bodyStyle>
      <a:lvl1pPr marL="685800" indent="-685800" algn="l" defTabSz="1828800" rtl="0" eaLnBrk="0" fontAlgn="base" hangingPunct="0">
        <a:spcBef>
          <a:spcPts val="1400"/>
        </a:spcBef>
        <a:spcAft>
          <a:spcPct val="0"/>
        </a:spcAft>
        <a:buSzPct val="100000"/>
        <a:buFont typeface="Arial" panose="020B0604020202020204" pitchFamily="34" charset="0"/>
        <a:buChar char="•"/>
        <a:defRPr sz="6400" kern="1200">
          <a:solidFill>
            <a:srgbClr val="000000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4565650" indent="-4108450" algn="l" defTabSz="1828800" rtl="0" eaLnBrk="0" fontAlgn="base" hangingPunct="0">
        <a:spcBef>
          <a:spcPts val="1400"/>
        </a:spcBef>
        <a:spcAft>
          <a:spcPct val="0"/>
        </a:spcAft>
        <a:buSzPct val="100000"/>
        <a:buFont typeface="Arial" panose="020B0604020202020204" pitchFamily="34" charset="0"/>
        <a:buChar char="–"/>
        <a:defRPr sz="6400" kern="1200">
          <a:solidFill>
            <a:srgbClr val="000000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4762500" indent="-3848100" algn="l" defTabSz="1828800" rtl="0" eaLnBrk="0" fontAlgn="base" hangingPunct="0">
        <a:spcBef>
          <a:spcPts val="1400"/>
        </a:spcBef>
        <a:spcAft>
          <a:spcPct val="0"/>
        </a:spcAft>
        <a:buSzPct val="100000"/>
        <a:buFont typeface="Wingdings" pitchFamily="2" charset="2"/>
        <a:buChar char="§"/>
        <a:defRPr sz="6400" kern="1200">
          <a:solidFill>
            <a:srgbClr val="000000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5981700" indent="-4610100" algn="l" defTabSz="1828800" rtl="0" eaLnBrk="0" fontAlgn="base" hangingPunct="0">
        <a:spcBef>
          <a:spcPts val="1400"/>
        </a:spcBef>
        <a:spcAft>
          <a:spcPct val="0"/>
        </a:spcAft>
        <a:buSzPct val="100000"/>
        <a:buFont typeface="Arial" panose="020B0604020202020204" pitchFamily="34" charset="0"/>
        <a:buChar char="–"/>
        <a:defRPr sz="6400" kern="1200">
          <a:solidFill>
            <a:srgbClr val="000000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6438900" indent="-4610100" algn="l" defTabSz="1828800" rtl="0" eaLnBrk="0" fontAlgn="base" hangingPunct="0">
        <a:spcBef>
          <a:spcPts val="1400"/>
        </a:spcBef>
        <a:spcAft>
          <a:spcPct val="0"/>
        </a:spcAft>
        <a:buSzPct val="100000"/>
        <a:buFont typeface="Arial" panose="020B0604020202020204" pitchFamily="34" charset="0"/>
        <a:buChar char="»"/>
        <a:defRPr sz="6400" kern="1200">
          <a:solidFill>
            <a:srgbClr val="000000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tif"/><Relationship Id="rId4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 descr="Title 1">
            <a:extLst>
              <a:ext uri="{FF2B5EF4-FFF2-40B4-BE49-F238E27FC236}">
                <a16:creationId xmlns:a16="http://schemas.microsoft.com/office/drawing/2014/main" id="{2FCFFF4E-CB82-4A9E-3A10-C8DF7B639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925" y="2566988"/>
            <a:ext cx="23804563" cy="4632325"/>
          </a:xfrm>
        </p:spPr>
        <p:txBody>
          <a:bodyPr/>
          <a:lstStyle/>
          <a:p>
            <a:pPr eaLnBrk="1"/>
            <a:r>
              <a:rPr lang="en-US" altLang="en-TR"/>
              <a:t>Advanced Programming </a:t>
            </a:r>
            <a:br>
              <a:rPr lang="en-US" altLang="en-TR"/>
            </a:br>
            <a:r>
              <a:rPr lang="en-US" altLang="en-TR" sz="4800"/>
              <a:t>CMP 102</a:t>
            </a:r>
            <a:endParaRPr lang="en-TR" altLang="en-TR"/>
          </a:p>
        </p:txBody>
      </p:sp>
      <p:sp>
        <p:nvSpPr>
          <p:cNvPr id="15362" name="Rectangle 2" descr="Subtitle 2">
            <a:extLst>
              <a:ext uri="{FF2B5EF4-FFF2-40B4-BE49-F238E27FC236}">
                <a16:creationId xmlns:a16="http://schemas.microsoft.com/office/drawing/2014/main" id="{DA8A6449-A4BF-8C27-86B0-B7C4E29B4D8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5257800" y="7797800"/>
            <a:ext cx="13868400" cy="3505200"/>
          </a:xfrm>
          <a:solidFill>
            <a:srgbClr val="FFFFFF"/>
          </a:solidFill>
        </p:spPr>
        <p:txBody>
          <a:bodyPr/>
          <a:lstStyle/>
          <a:p>
            <a:pPr marL="0" indent="0" algn="ctr" defTabSz="1809750" eaLnBrk="1">
              <a:lnSpc>
                <a:spcPct val="80000"/>
              </a:lnSpc>
              <a:spcBef>
                <a:spcPts val="1000"/>
              </a:spcBef>
              <a:buSzTx/>
              <a:buFont typeface="Arial" panose="020B0604020202020204" pitchFamily="34" charset="0"/>
              <a:buNone/>
            </a:pPr>
            <a:r>
              <a:rPr lang="en-TR" altLang="en-TR" sz="4200"/>
              <a:t>Dr. Perihan PEHLİVANOĞLU</a:t>
            </a:r>
          </a:p>
          <a:p>
            <a:pPr marL="0" indent="0" algn="ctr" defTabSz="1809750" eaLnBrk="1">
              <a:lnSpc>
                <a:spcPct val="80000"/>
              </a:lnSpc>
              <a:spcBef>
                <a:spcPts val="1000"/>
              </a:spcBef>
              <a:buSzTx/>
              <a:buFont typeface="Arial" panose="020B0604020202020204" pitchFamily="34" charset="0"/>
              <a:buNone/>
            </a:pPr>
            <a:r>
              <a:rPr lang="en-TR" altLang="en-TR" sz="4200"/>
              <a:t>Biruni Univarsity </a:t>
            </a:r>
          </a:p>
          <a:p>
            <a:pPr marL="0" indent="0" algn="ctr" defTabSz="1809750" eaLnBrk="1">
              <a:lnSpc>
                <a:spcPct val="80000"/>
              </a:lnSpc>
              <a:spcBef>
                <a:spcPts val="1000"/>
              </a:spcBef>
              <a:buSzTx/>
              <a:buFont typeface="Arial" panose="020B0604020202020204" pitchFamily="34" charset="0"/>
              <a:buNone/>
            </a:pPr>
            <a:r>
              <a:rPr lang="en-US" altLang="en-TR" sz="4200"/>
              <a:t>Department of Computer Engineering
</a:t>
            </a:r>
            <a:r>
              <a:rPr lang="en-TR" altLang="en-TR" sz="4200"/>
              <a:t>2023</a:t>
            </a:r>
          </a:p>
          <a:p>
            <a:pPr marL="0" indent="0" algn="ctr" defTabSz="1809750" eaLnBrk="1">
              <a:lnSpc>
                <a:spcPct val="80000"/>
              </a:lnSpc>
              <a:spcBef>
                <a:spcPts val="1000"/>
              </a:spcBef>
              <a:buSzTx/>
              <a:buFont typeface="Arial" panose="020B0604020202020204" pitchFamily="34" charset="0"/>
              <a:buNone/>
            </a:pPr>
            <a:r>
              <a:rPr lang="en-TR" altLang="en-TR" sz="4200"/>
              <a:t>Spring</a:t>
            </a:r>
          </a:p>
        </p:txBody>
      </p:sp>
      <p:pic>
        <p:nvPicPr>
          <p:cNvPr id="15363" name="Picture 3" descr="More Dukes – silveira neto">
            <a:extLst>
              <a:ext uri="{FF2B5EF4-FFF2-40B4-BE49-F238E27FC236}">
                <a16:creationId xmlns:a16="http://schemas.microsoft.com/office/drawing/2014/main" id="{5123038E-E6BE-C378-5FFE-1852E250B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2625" y="209550"/>
            <a:ext cx="2695575" cy="2346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Bir JavaFX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JavaFX Program</a:t>
            </a:r>
          </a:p>
        </p:txBody>
      </p:sp>
      <p:sp>
        <p:nvSpPr>
          <p:cNvPr id="103" name="Sınıf, extends Application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tr-TR" dirty="0"/>
              <a:t>New </a:t>
            </a:r>
            <a:r>
              <a:rPr lang="tr-TR" dirty="0" err="1"/>
              <a:t>class</a:t>
            </a:r>
            <a:r>
              <a:rPr dirty="0"/>
              <a:t>, extends Application.</a:t>
            </a:r>
          </a:p>
          <a:p>
            <a:pPr marL="0" lvl="3" indent="68580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public class </a:t>
            </a:r>
            <a:r>
              <a:rPr dirty="0" err="1">
                <a:solidFill>
                  <a:srgbClr val="000000"/>
                </a:solidFill>
              </a:rPr>
              <a:t>MyJavaFX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/>
              <a:t>extends </a:t>
            </a:r>
            <a:r>
              <a:rPr dirty="0">
                <a:solidFill>
                  <a:srgbClr val="000000"/>
                </a:solidFill>
              </a:rPr>
              <a:t>Application { }</a:t>
            </a:r>
          </a:p>
          <a:p>
            <a:r>
              <a:rPr lang="en-US" dirty="0"/>
              <a:t>The class has a start method. It must end with the .show() method to display the added visual programming components.</a:t>
            </a:r>
          </a:p>
          <a:p>
            <a:pPr marL="2992438" lvl="1" indent="-876300"/>
            <a:r>
              <a:rPr dirty="0">
                <a:solidFill>
                  <a:srgbClr val="0033B3"/>
                </a:solidFill>
              </a:rPr>
              <a:t>public void </a:t>
            </a:r>
            <a:r>
              <a:rPr dirty="0">
                <a:solidFill>
                  <a:srgbClr val="00627A"/>
                </a:solidFill>
              </a:rPr>
              <a:t>start</a:t>
            </a:r>
            <a:r>
              <a:rPr dirty="0"/>
              <a:t>(</a:t>
            </a:r>
            <a:r>
              <a:rPr dirty="0">
                <a:solidFill>
                  <a:srgbClr val="000000"/>
                </a:solidFill>
              </a:rPr>
              <a:t>Stage </a:t>
            </a:r>
            <a:r>
              <a:rPr dirty="0" err="1"/>
              <a:t>primaryStage</a:t>
            </a:r>
            <a:r>
              <a:rPr dirty="0"/>
              <a:t>) </a:t>
            </a:r>
          </a:p>
          <a:p>
            <a:pPr marL="0" lvl="3" indent="68580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tr-TR" dirty="0"/>
              <a:t>						</a:t>
            </a:r>
            <a:r>
              <a:rPr dirty="0"/>
              <a:t>{ </a:t>
            </a:r>
            <a:r>
              <a:rPr dirty="0" err="1"/>
              <a:t>primaryStage.show</a:t>
            </a:r>
            <a:r>
              <a:rPr dirty="0"/>
              <a:t>(); }</a:t>
            </a:r>
          </a:p>
          <a:p>
            <a:r>
              <a:rPr lang="en-US" dirty="0"/>
              <a:t>The Main method has only one code in it.</a:t>
            </a:r>
          </a:p>
          <a:p>
            <a:endParaRPr dirty="0"/>
          </a:p>
          <a:p>
            <a:pPr marL="0" lvl="3" indent="68580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public static void </a:t>
            </a:r>
            <a:r>
              <a:rPr dirty="0">
                <a:solidFill>
                  <a:srgbClr val="00627A"/>
                </a:solidFill>
              </a:rPr>
              <a:t>main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String</a:t>
            </a:r>
            <a:r>
              <a:rPr dirty="0">
                <a:solidFill>
                  <a:srgbClr val="080808"/>
                </a:solidFill>
              </a:rPr>
              <a:t>[] </a:t>
            </a:r>
            <a:r>
              <a:rPr dirty="0" err="1">
                <a:solidFill>
                  <a:srgbClr val="080808"/>
                </a:solidFill>
              </a:rPr>
              <a:t>args</a:t>
            </a:r>
            <a:r>
              <a:rPr dirty="0">
                <a:solidFill>
                  <a:srgbClr val="080808"/>
                </a:solidFill>
              </a:rPr>
              <a:t>) {</a:t>
            </a:r>
          </a:p>
          <a:p>
            <a:pPr marL="0" lvl="3" indent="68580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i="1" dirty="0"/>
              <a:t>launch</a:t>
            </a:r>
            <a:r>
              <a:rPr dirty="0"/>
              <a:t>(</a:t>
            </a:r>
            <a:r>
              <a:rPr dirty="0" err="1"/>
              <a:t>args</a:t>
            </a:r>
            <a:r>
              <a:rPr dirty="0"/>
              <a:t>);</a:t>
            </a:r>
          </a:p>
          <a:p>
            <a:pPr marL="0" lvl="3" indent="68580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Java FX UI Contro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Java FX UI Controls</a:t>
            </a:r>
          </a:p>
        </p:txBody>
      </p:sp>
      <p:sp>
        <p:nvSpPr>
          <p:cNvPr id="106" name="Java FX User Interface Controls (Java FX Kullanıcı Arayüzü Kontrolleri) ile oluşturduğunuz forma kontroller ekleyebilirsiniz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101600" tIns="101600" rIns="101600" bIns="101600" numCol="3" spcCol="1135377"/>
          <a:lstStyle/>
          <a:p>
            <a:pPr marL="452627" indent="-427481" defTabSz="905255">
              <a:spcBef>
                <a:spcPts val="1300"/>
              </a:spcBef>
              <a:buSzPts val="6900"/>
              <a:defRPr sz="6930"/>
            </a:pPr>
            <a:r>
              <a:rPr lang="en-US" dirty="0"/>
              <a:t>You can add controls to a form that you create with Java FX User Interface Controls.</a:t>
            </a:r>
            <a:endParaRPr dirty="0"/>
          </a:p>
          <a:p>
            <a:pPr marL="0" indent="0" defTabSz="452627">
              <a:lnSpc>
                <a:spcPct val="100000"/>
              </a:lnSpc>
              <a:spcBef>
                <a:spcPts val="1100"/>
              </a:spcBef>
              <a:buClrTx/>
              <a:buSzTx/>
              <a:buFontTx/>
              <a:buNone/>
              <a:defRPr sz="1319"/>
            </a:pPr>
            <a:endParaRPr sz="1188" dirty="0"/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Label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Button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Radio Button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Toggle Button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Checkbox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Choice Box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Text Field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Password Field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Scroll Bar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Scroll Pane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List View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Table View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Tree View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Tree Table View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Combo Box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Separator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Slider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Progress Bar and Progress Indicator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Hyperlink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Tooltip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HTML Editor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Titled Pane and Accordion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Menu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Color Picker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Date Picker </a:t>
            </a:r>
            <a:br>
              <a:rPr sz="1551" dirty="0">
                <a:solidFill>
                  <a:srgbClr val="000000"/>
                </a:solidFill>
              </a:rPr>
            </a:br>
            <a:endParaRPr sz="1551" dirty="0">
              <a:solidFill>
                <a:srgbClr val="000000"/>
              </a:solidFill>
            </a:endParaRPr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Pagination Control </a:t>
            </a:r>
            <a:br>
              <a:rPr dirty="0"/>
            </a:br>
            <a:endParaRPr dirty="0"/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File Chooser </a:t>
            </a:r>
            <a:br>
              <a:rPr dirty="0"/>
            </a:br>
            <a:endParaRPr dirty="0"/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Customization of UI Controls </a:t>
            </a:r>
            <a:br>
              <a:rPr dirty="0"/>
            </a:br>
            <a:endParaRPr dirty="0"/>
          </a:p>
          <a:p>
            <a:pPr marL="452627" indent="-314324" defTabSz="452627">
              <a:lnSpc>
                <a:spcPct val="100000"/>
              </a:lnSpc>
              <a:spcBef>
                <a:spcPts val="600"/>
              </a:spcBef>
              <a:buClr>
                <a:srgbClr val="0000CC"/>
              </a:buClr>
              <a:buSzPct val="100000"/>
              <a:buChar char="▪"/>
              <a:defRPr sz="2210">
                <a:solidFill>
                  <a:srgbClr val="0000CC"/>
                </a:solidFill>
              </a:defRPr>
            </a:pPr>
            <a:r>
              <a:rPr dirty="0"/>
              <a:t>UI Controls on the Embedded Platforms 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Lab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Label</a:t>
            </a:r>
          </a:p>
        </p:txBody>
      </p:sp>
      <p:sp>
        <p:nvSpPr>
          <p:cNvPr id="109" name="Label, javafx.scene.control kütüphanesinde bulunur ve text elemanını formlara eklemek için kullanılır. Görselde label kontrolünün 3 kullanımı gösterilmektedir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Label is in the </a:t>
            </a:r>
            <a:r>
              <a:rPr lang="en-US" dirty="0" err="1"/>
              <a:t>javafx.scene.control</a:t>
            </a:r>
            <a:r>
              <a:rPr lang="en-US" dirty="0"/>
              <a:t> library and is used to add the text element to forms. The image shows 3 uses of the label control. 
The </a:t>
            </a:r>
            <a:r>
              <a:rPr lang="en-US" dirty="0" err="1"/>
              <a:t>setText</a:t>
            </a:r>
            <a:r>
              <a:rPr lang="en-US" dirty="0"/>
              <a:t>() method is used to add text to the label.</a:t>
            </a:r>
            <a:endParaRPr dirty="0"/>
          </a:p>
        </p:txBody>
      </p:sp>
      <p:pic>
        <p:nvPicPr>
          <p:cNvPr id="110" name="Screen Shot 2022-05-03 at 13.09.46.png" descr="Screen Shot 2022-05-03 at 13.09.4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9210" y="6871965"/>
            <a:ext cx="7585580" cy="3988771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//An empty label…"/>
          <p:cNvSpPr txBox="1"/>
          <p:nvPr/>
        </p:nvSpPr>
        <p:spPr>
          <a:xfrm>
            <a:off x="1727379" y="10386028"/>
            <a:ext cx="18124502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defRPr sz="17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//An empty label</a:t>
            </a:r>
          </a:p>
          <a:p>
            <a:pPr defTabSz="457200"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Label label1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Label();</a:t>
            </a:r>
          </a:p>
          <a:p>
            <a:pPr defTabSz="457200">
              <a:defRPr sz="17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 label with the text element</a:t>
            </a:r>
          </a:p>
          <a:p>
            <a:pPr defTabSz="457200"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Label label2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Label(</a:t>
            </a:r>
            <a:r>
              <a:rPr>
                <a:solidFill>
                  <a:srgbClr val="077D16"/>
                </a:solidFill>
              </a:rPr>
              <a:t>"Search"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defTabSz="457200">
              <a:defRPr sz="17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 label with the text element and graphical icon</a:t>
            </a:r>
          </a:p>
          <a:p>
            <a:pPr defTabSz="457200"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Image image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Image(getClass().getResourceAsStream(</a:t>
            </a:r>
            <a:r>
              <a:rPr>
                <a:solidFill>
                  <a:srgbClr val="077D16"/>
                </a:solidFill>
              </a:rPr>
              <a:t>"labels.jpg"</a:t>
            </a:r>
            <a:r>
              <a:t>)); </a:t>
            </a:r>
            <a:r>
              <a:rPr>
                <a:solidFill>
                  <a:srgbClr val="000000"/>
                </a:solidFill>
              </a:rPr>
              <a:t>Label label3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Label(</a:t>
            </a:r>
            <a:r>
              <a:rPr>
                <a:solidFill>
                  <a:srgbClr val="077D16"/>
                </a:solidFill>
              </a:rPr>
              <a:t>"Search"</a:t>
            </a:r>
            <a:r>
              <a:t>,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ImageView(</a:t>
            </a:r>
            <a:r>
              <a:rPr>
                <a:solidFill>
                  <a:srgbClr val="000000"/>
                </a:solidFill>
              </a:rPr>
              <a:t>image</a:t>
            </a:r>
            <a:r>
              <a:t>));</a:t>
            </a:r>
          </a:p>
          <a:p>
            <a:pPr defTabSz="457200"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defTabSz="457200"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Label label1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Label(</a:t>
            </a:r>
            <a:r>
              <a:rPr>
                <a:solidFill>
                  <a:srgbClr val="077D16"/>
                </a:solidFill>
              </a:rPr>
              <a:t>"Search"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defTabSz="457200"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Image image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Image(getClass().getResourceAsStream(</a:t>
            </a:r>
            <a:r>
              <a:rPr>
                <a:solidFill>
                  <a:srgbClr val="077D16"/>
                </a:solidFill>
              </a:rPr>
              <a:t>"labels.jpg"</a:t>
            </a:r>
            <a:r>
              <a:t>)); </a:t>
            </a:r>
          </a:p>
          <a:p>
            <a:pPr defTabSz="457200"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label1</a:t>
            </a:r>
            <a:r>
              <a:t>.setGraphic(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ImageView(</a:t>
            </a:r>
            <a:r>
              <a:rPr>
                <a:solidFill>
                  <a:srgbClr val="000000"/>
                </a:solidFill>
              </a:rPr>
              <a:t>image</a:t>
            </a:r>
            <a:r>
              <a:t>)); </a:t>
            </a:r>
          </a:p>
          <a:p>
            <a:pPr defTabSz="457200"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label1</a:t>
            </a:r>
            <a:r>
              <a:t>.setTextFill(</a:t>
            </a:r>
            <a:r>
              <a:rPr>
                <a:solidFill>
                  <a:srgbClr val="000000"/>
                </a:solidFill>
              </a:rPr>
              <a:t>Color</a:t>
            </a:r>
            <a:r>
              <a:t>.</a:t>
            </a:r>
            <a:r>
              <a:rPr i="1"/>
              <a:t>web</a:t>
            </a:r>
            <a:r>
              <a:t>(</a:t>
            </a:r>
            <a:r>
              <a:rPr>
                <a:solidFill>
                  <a:srgbClr val="077D16"/>
                </a:solidFill>
              </a:rPr>
              <a:t>"#0076a3"</a:t>
            </a:r>
            <a:r>
              <a:t>));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Lab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Label</a:t>
            </a:r>
          </a:p>
        </p:txBody>
      </p:sp>
      <p:sp>
        <p:nvSpPr>
          <p:cNvPr id="114" name="Label’ın fontunu değiştire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change the font of the Label.</a:t>
            </a:r>
            <a:endParaRPr dirty="0"/>
          </a:p>
        </p:txBody>
      </p:sp>
      <p:sp>
        <p:nvSpPr>
          <p:cNvPr id="115" name="//Use a constructor of the Font class…"/>
          <p:cNvSpPr txBox="1"/>
          <p:nvPr/>
        </p:nvSpPr>
        <p:spPr>
          <a:xfrm>
            <a:off x="5097896" y="5703272"/>
            <a:ext cx="14188208" cy="388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defTabSz="457200">
              <a:defRPr sz="30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//Use a constructor of the Font class </a:t>
            </a:r>
          </a:p>
          <a:p>
            <a:pPr defTabSz="457200"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Label label1</a:t>
            </a:r>
            <a:r>
              <a:rPr>
                <a:solidFill>
                  <a:srgbClr val="080808"/>
                </a:solidFill>
              </a:rPr>
              <a:t>, </a:t>
            </a:r>
            <a:r>
              <a:t>label2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defTabSz="457200">
              <a:defRPr sz="3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label1</a:t>
            </a:r>
            <a:r>
              <a:t>.setFont(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Font(</a:t>
            </a:r>
            <a:r>
              <a:rPr>
                <a:solidFill>
                  <a:srgbClr val="077D16"/>
                </a:solidFill>
              </a:rPr>
              <a:t>"Arial"</a:t>
            </a:r>
            <a:r>
              <a:t>, </a:t>
            </a:r>
            <a:r>
              <a:rPr>
                <a:solidFill>
                  <a:srgbClr val="1750EB"/>
                </a:solidFill>
              </a:rPr>
              <a:t>30</a:t>
            </a:r>
            <a:r>
              <a:t>));</a:t>
            </a:r>
          </a:p>
          <a:p>
            <a:pPr defTabSz="457200">
              <a:defRPr sz="30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//Use the font method of the Font class </a:t>
            </a:r>
          </a:p>
          <a:p>
            <a:pPr defTabSz="457200">
              <a:defRPr sz="3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label2</a:t>
            </a:r>
            <a:r>
              <a:t>.setFont(</a:t>
            </a:r>
            <a:r>
              <a:rPr>
                <a:solidFill>
                  <a:srgbClr val="000000"/>
                </a:solidFill>
              </a:rPr>
              <a:t>Font</a:t>
            </a:r>
            <a:r>
              <a:t>.</a:t>
            </a:r>
            <a:r>
              <a:rPr i="1"/>
              <a:t>font</a:t>
            </a:r>
            <a:r>
              <a:t>(</a:t>
            </a:r>
            <a:r>
              <a:rPr>
                <a:solidFill>
                  <a:srgbClr val="077D16"/>
                </a:solidFill>
              </a:rPr>
              <a:t>"Cambria"</a:t>
            </a:r>
            <a:r>
              <a:t>, </a:t>
            </a:r>
            <a:r>
              <a:rPr>
                <a:solidFill>
                  <a:srgbClr val="1750EB"/>
                </a:solidFill>
              </a:rPr>
              <a:t>32</a:t>
            </a:r>
            <a:r>
              <a:t>));</a:t>
            </a:r>
          </a:p>
          <a:p>
            <a:pPr defTabSz="457200">
              <a:defRPr sz="3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defTabSz="457200">
              <a:defRPr sz="3000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Label label3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Label(</a:t>
            </a:r>
            <a:r>
              <a:t>"A label that needs to be wrapped"</a:t>
            </a:r>
            <a:r>
              <a:rPr>
                <a:solidFill>
                  <a:srgbClr val="080808"/>
                </a:solidFill>
              </a:rPr>
              <a:t>); </a:t>
            </a:r>
          </a:p>
          <a:p>
            <a:pPr defTabSz="457200">
              <a:defRPr sz="3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label3</a:t>
            </a:r>
            <a:r>
              <a:t>.setWrapText(</a:t>
            </a:r>
            <a:r>
              <a:rPr>
                <a:solidFill>
                  <a:srgbClr val="0033B3"/>
                </a:solidFill>
              </a:rPr>
              <a:t>true</a:t>
            </a:r>
            <a:r>
              <a:t>);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tr-TR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tr-TR" sz="4800" dirty="0" err="1">
                <a:solidFill>
                  <a:srgbClr val="00B050"/>
                </a:solidFill>
              </a:rPr>
              <a:t>Example</a:t>
            </a:r>
            <a:r>
              <a:rPr lang="tr-TR" sz="4800" dirty="0">
                <a:solidFill>
                  <a:srgbClr val="00B050"/>
                </a:solidFill>
              </a:rPr>
              <a:t> </a:t>
            </a:r>
            <a:r>
              <a:rPr sz="4800" dirty="0">
                <a:solidFill>
                  <a:srgbClr val="00B050"/>
                </a:solidFill>
              </a:rPr>
              <a:t>- 1</a:t>
            </a:r>
          </a:p>
        </p:txBody>
      </p:sp>
      <p:sp>
        <p:nvSpPr>
          <p:cNvPr id="118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dirty="0"/>
              <a:t>Label </a:t>
            </a:r>
            <a:r>
              <a:rPr dirty="0" err="1"/>
              <a:t>kullanarak</a:t>
            </a:r>
            <a:r>
              <a:rPr dirty="0"/>
              <a:t> </a:t>
            </a:r>
            <a:r>
              <a:rPr lang="en-US" dirty="0"/>
              <a:t>Visual</a:t>
            </a:r>
            <a:r>
              <a:rPr dirty="0"/>
              <a:t> program </a:t>
            </a:r>
            <a:r>
              <a:rPr dirty="0" err="1"/>
              <a:t>hazırlayalım</a:t>
            </a:r>
            <a:r>
              <a:rPr dirty="0"/>
              <a:t>.</a:t>
            </a:r>
          </a:p>
        </p:txBody>
      </p:sp>
      <p:sp>
        <p:nvSpPr>
          <p:cNvPr id="119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14</a:t>
            </a:fld>
            <a:endParaRPr/>
          </a:p>
        </p:txBody>
      </p:sp>
      <p:pic>
        <p:nvPicPr>
          <p:cNvPr id="120" name="Screen Shot 2022-05-03 at 13.39.47.png" descr="Screen Shot 2022-05-03 at 13.39.4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00" y="4413434"/>
            <a:ext cx="3429000" cy="2374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abel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Label Programı</a:t>
            </a:r>
          </a:p>
        </p:txBody>
      </p:sp>
      <p:sp>
        <p:nvSpPr>
          <p:cNvPr id="123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package </a:t>
            </a:r>
            <a:r>
              <a:rPr dirty="0"/>
              <a:t>com.example.kontrollerprj1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javafx.application.Application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javafx.fxml.FXMLLoader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javafx.scene.Scene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javafx.scene.control.Label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javafx.scene.layout.AnchorPane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javafx.scene.text.Font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javafx.stage.Stage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java.io.IOException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public class </a:t>
            </a:r>
            <a:r>
              <a:rPr dirty="0" err="1"/>
              <a:t>HelloApplication</a:t>
            </a:r>
            <a:r>
              <a:rPr dirty="0"/>
              <a:t> </a:t>
            </a:r>
            <a:r>
              <a:rPr dirty="0">
                <a:solidFill>
                  <a:srgbClr val="0033B3"/>
                </a:solidFill>
              </a:rPr>
              <a:t>extends </a:t>
            </a:r>
            <a:r>
              <a:rPr dirty="0"/>
              <a:t>Application </a:t>
            </a:r>
            <a:r>
              <a:rPr dirty="0"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9E880C"/>
                </a:solidFill>
              </a:rPr>
              <a:t>    </a:t>
            </a:r>
            <a:r>
              <a:rPr dirty="0"/>
              <a:t>public void </a:t>
            </a:r>
            <a:r>
              <a:rPr dirty="0">
                <a:solidFill>
                  <a:srgbClr val="00627A"/>
                </a:solidFill>
              </a:rPr>
              <a:t>start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Stage </a:t>
            </a:r>
            <a:r>
              <a:rPr dirty="0">
                <a:solidFill>
                  <a:srgbClr val="080808"/>
                </a:solidFill>
              </a:rPr>
              <a:t>stage) </a:t>
            </a:r>
            <a:r>
              <a:rPr dirty="0"/>
              <a:t>throws </a:t>
            </a:r>
            <a:r>
              <a:rPr dirty="0" err="1">
                <a:solidFill>
                  <a:srgbClr val="000000"/>
                </a:solidFill>
              </a:rPr>
              <a:t>IOException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 err="1"/>
              <a:t>AnchorPane</a:t>
            </a:r>
            <a:r>
              <a:rPr dirty="0"/>
              <a:t> root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AnchorPane</a:t>
            </a:r>
            <a:r>
              <a:rPr dirty="0">
                <a:solidFill>
                  <a:srgbClr val="080808"/>
                </a:solidFill>
              </a:rP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/>
              <a:t>Scene scene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>
                <a:solidFill>
                  <a:srgbClr val="080808"/>
                </a:solidFill>
              </a:rPr>
              <a:t>Scene(</a:t>
            </a:r>
            <a:r>
              <a:rPr dirty="0"/>
              <a:t>root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/>
              <a:t>Label </a:t>
            </a:r>
            <a:r>
              <a:rPr dirty="0" err="1"/>
              <a:t>etiket</a:t>
            </a:r>
            <a:r>
              <a:rPr dirty="0"/>
              <a:t>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>
                <a:solidFill>
                  <a:srgbClr val="080808"/>
                </a:solidFill>
              </a:rPr>
              <a:t>Label (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 err="1">
                <a:solidFill>
                  <a:srgbClr val="077D16"/>
                </a:solidFill>
              </a:rPr>
              <a:t>Merhaba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etiket</a:t>
            </a:r>
            <a:r>
              <a:rPr dirty="0" err="1"/>
              <a:t>.setFont</a:t>
            </a:r>
            <a:r>
              <a:rPr dirty="0"/>
              <a:t>(</a:t>
            </a:r>
            <a:r>
              <a:rPr dirty="0" err="1">
                <a:solidFill>
                  <a:srgbClr val="000000"/>
                </a:solidFill>
              </a:rPr>
              <a:t>Font</a:t>
            </a:r>
            <a:r>
              <a:rPr dirty="0" err="1"/>
              <a:t>.</a:t>
            </a:r>
            <a:r>
              <a:rPr i="1" dirty="0" err="1"/>
              <a:t>font</a:t>
            </a:r>
            <a:r>
              <a:rPr dirty="0"/>
              <a:t>(</a:t>
            </a:r>
            <a:r>
              <a:rPr dirty="0">
                <a:solidFill>
                  <a:srgbClr val="077D16"/>
                </a:solidFill>
              </a:rPr>
              <a:t>"Arial"</a:t>
            </a:r>
            <a:r>
              <a:rPr dirty="0"/>
              <a:t>,</a:t>
            </a:r>
            <a:r>
              <a:rPr dirty="0">
                <a:solidFill>
                  <a:srgbClr val="1750EB"/>
                </a:solidFill>
              </a:rPr>
              <a:t>40</a:t>
            </a:r>
            <a:r>
              <a:rPr dirty="0"/>
              <a:t>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 err="1">
                <a:solidFill>
                  <a:srgbClr val="000000"/>
                </a:solidFill>
              </a:rPr>
              <a:t>etiket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stage.setTitle</a:t>
            </a:r>
            <a:r>
              <a:rPr dirty="0"/>
              <a:t>(</a:t>
            </a:r>
            <a:r>
              <a:rPr dirty="0">
                <a:solidFill>
                  <a:srgbClr val="077D16"/>
                </a:solidFill>
              </a:rPr>
              <a:t>“Hello!"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stage.setScene</a:t>
            </a:r>
            <a:r>
              <a:rPr dirty="0"/>
              <a:t>(</a:t>
            </a:r>
            <a:r>
              <a:rPr dirty="0">
                <a:solidFill>
                  <a:srgbClr val="000000"/>
                </a:solidFill>
              </a:rPr>
              <a:t>scene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stage.show</a:t>
            </a:r>
            <a:r>
              <a:rPr dirty="0"/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public static void </a:t>
            </a:r>
            <a:r>
              <a:rPr dirty="0">
                <a:solidFill>
                  <a:srgbClr val="00627A"/>
                </a:solidFill>
              </a:rPr>
              <a:t>main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String</a:t>
            </a:r>
            <a:r>
              <a:rPr dirty="0">
                <a:solidFill>
                  <a:srgbClr val="080808"/>
                </a:solidFill>
              </a:rPr>
              <a:t>[] </a:t>
            </a:r>
            <a:r>
              <a:rPr dirty="0" err="1">
                <a:solidFill>
                  <a:srgbClr val="080808"/>
                </a:solidFill>
              </a:rPr>
              <a:t>args</a:t>
            </a:r>
            <a:r>
              <a:rPr dirty="0">
                <a:solidFill>
                  <a:srgbClr val="080808"/>
                </a:solidFill>
              </a:rPr>
              <a:t>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i="1" dirty="0"/>
              <a:t>launch</a:t>
            </a:r>
            <a:r>
              <a:rPr dirty="0"/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Butt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Button</a:t>
            </a:r>
          </a:p>
        </p:txBody>
      </p:sp>
      <p:sp>
        <p:nvSpPr>
          <p:cNvPr id="126" name="Button, düğme elemanını formlara eklemek için kullanılır. Görselde düğme kontrolünün kullanımı gösterilmektedir. setText() ile buton’a caption ekleye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Button, </a:t>
            </a:r>
            <a:r>
              <a:rPr dirty="0" err="1"/>
              <a:t>düğme</a:t>
            </a:r>
            <a:r>
              <a:rPr dirty="0"/>
              <a:t> </a:t>
            </a:r>
            <a:r>
              <a:rPr dirty="0" err="1"/>
              <a:t>elemanını</a:t>
            </a:r>
            <a:r>
              <a:rPr dirty="0"/>
              <a:t> </a:t>
            </a:r>
            <a:r>
              <a:rPr dirty="0" err="1"/>
              <a:t>formlara</a:t>
            </a:r>
            <a:r>
              <a:rPr dirty="0"/>
              <a:t> </a:t>
            </a:r>
            <a:r>
              <a:rPr dirty="0" err="1"/>
              <a:t>eklemek</a:t>
            </a:r>
            <a:r>
              <a:rPr dirty="0"/>
              <a:t> </a:t>
            </a:r>
            <a:r>
              <a:rPr dirty="0" err="1"/>
              <a:t>için</a:t>
            </a:r>
            <a:r>
              <a:rPr dirty="0"/>
              <a:t> </a:t>
            </a:r>
            <a:r>
              <a:rPr dirty="0" err="1"/>
              <a:t>kullanılır</a:t>
            </a:r>
            <a:r>
              <a:rPr dirty="0"/>
              <a:t>. </a:t>
            </a:r>
            <a:r>
              <a:rPr lang="en-US" dirty="0" err="1"/>
              <a:t>Visual</a:t>
            </a:r>
            <a:r>
              <a:rPr dirty="0" err="1"/>
              <a:t>de</a:t>
            </a:r>
            <a:r>
              <a:rPr dirty="0"/>
              <a:t> </a:t>
            </a:r>
            <a:r>
              <a:rPr dirty="0" err="1"/>
              <a:t>düğme</a:t>
            </a:r>
            <a:r>
              <a:rPr dirty="0"/>
              <a:t> </a:t>
            </a:r>
            <a:r>
              <a:rPr dirty="0" err="1"/>
              <a:t>kontrolünün</a:t>
            </a:r>
            <a:r>
              <a:rPr dirty="0"/>
              <a:t> </a:t>
            </a:r>
            <a:r>
              <a:rPr dirty="0" err="1"/>
              <a:t>kullanımı</a:t>
            </a:r>
            <a:r>
              <a:rPr dirty="0"/>
              <a:t> </a:t>
            </a:r>
            <a:r>
              <a:rPr dirty="0" err="1"/>
              <a:t>gösterilmektedir</a:t>
            </a:r>
            <a:r>
              <a:rPr dirty="0"/>
              <a:t>. </a:t>
            </a:r>
            <a:r>
              <a:rPr dirty="0" err="1"/>
              <a:t>setText</a:t>
            </a:r>
            <a:r>
              <a:rPr dirty="0"/>
              <a:t>() </a:t>
            </a:r>
            <a:r>
              <a:rPr dirty="0" err="1"/>
              <a:t>ile</a:t>
            </a:r>
            <a:r>
              <a:rPr dirty="0"/>
              <a:t> </a:t>
            </a:r>
            <a:r>
              <a:rPr dirty="0" err="1"/>
              <a:t>buton’a</a:t>
            </a:r>
            <a:r>
              <a:rPr dirty="0"/>
              <a:t> caption </a:t>
            </a:r>
            <a:r>
              <a:rPr dirty="0" err="1"/>
              <a:t>ekleyebilirsiniz</a:t>
            </a:r>
            <a:r>
              <a:rPr dirty="0"/>
              <a:t>.</a:t>
            </a:r>
          </a:p>
        </p:txBody>
      </p:sp>
      <p:sp>
        <p:nvSpPr>
          <p:cNvPr id="127" name="//A button with an empty text caption.…"/>
          <p:cNvSpPr txBox="1"/>
          <p:nvPr/>
        </p:nvSpPr>
        <p:spPr>
          <a:xfrm>
            <a:off x="7885299" y="10648497"/>
            <a:ext cx="12103337" cy="293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spcBef>
                <a:spcPts val="800"/>
              </a:spcBef>
              <a:defRPr sz="17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 button with an empty text caption.</a:t>
            </a:r>
          </a:p>
          <a:p>
            <a:pPr defTabSz="457200">
              <a:spcBef>
                <a:spcPts val="800"/>
              </a:spcBef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Button button1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Button();</a:t>
            </a:r>
          </a:p>
          <a:p>
            <a:pPr defTabSz="457200">
              <a:spcBef>
                <a:spcPts val="800"/>
              </a:spcBef>
              <a:defRPr sz="17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 button with the specified text caption.</a:t>
            </a:r>
          </a:p>
          <a:p>
            <a:pPr defTabSz="457200">
              <a:spcBef>
                <a:spcPts val="800"/>
              </a:spcBef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Button button2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Button(</a:t>
            </a:r>
            <a:r>
              <a:rPr>
                <a:solidFill>
                  <a:srgbClr val="077D16"/>
                </a:solidFill>
              </a:rPr>
              <a:t>"Kabul"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defTabSz="457200">
              <a:spcBef>
                <a:spcPts val="800"/>
              </a:spcBef>
              <a:defRPr sz="17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 button with the specified text caption and icon.</a:t>
            </a:r>
          </a:p>
          <a:p>
            <a:pPr defTabSz="457200">
              <a:spcBef>
                <a:spcPts val="800"/>
              </a:spcBef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Image imageOk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Image(getClass().getResourceAsStream(“ok.png</a:t>
            </a:r>
            <a:r>
              <a:rPr>
                <a:solidFill>
                  <a:srgbClr val="077D16"/>
                </a:solidFill>
              </a:rPr>
              <a:t>"));</a:t>
            </a:r>
          </a:p>
          <a:p>
            <a:pPr defTabSz="457200">
              <a:spcBef>
                <a:spcPts val="800"/>
              </a:spcBef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Button </a:t>
            </a:r>
            <a:r>
              <a:t>button3 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Button(</a:t>
            </a:r>
            <a:r>
              <a:rPr>
                <a:solidFill>
                  <a:srgbClr val="077D16"/>
                </a:solidFill>
              </a:rPr>
              <a:t>"Accept"</a:t>
            </a:r>
            <a:r>
              <a:t>,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ImageView(</a:t>
            </a:r>
            <a:r>
              <a:rPr>
                <a:solidFill>
                  <a:srgbClr val="000000"/>
                </a:solidFill>
              </a:rPr>
              <a:t>imageOk</a:t>
            </a:r>
            <a:r>
              <a:t>));</a:t>
            </a:r>
          </a:p>
          <a:p>
            <a:pPr defTabSz="457200">
              <a:spcBef>
                <a:spcPts val="1200"/>
              </a:spcBef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</a:t>
            </a:r>
          </a:p>
        </p:txBody>
      </p:sp>
      <p:pic>
        <p:nvPicPr>
          <p:cNvPr id="128" name="Screen Shot 2022-05-03 at 13.42.53.png" descr="Screen Shot 2022-05-03 at 13.42.5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133" y="6631035"/>
            <a:ext cx="5811605" cy="38462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Butt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Button</a:t>
            </a:r>
          </a:p>
        </p:txBody>
      </p:sp>
      <p:sp>
        <p:nvSpPr>
          <p:cNvPr id="131" name="Button’a tıkladığınızda aşağıdaki şekilde action ekleye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Button’a tıkladığınızda aşağıdaki şekilde action ekleyebilirsiniz.</a:t>
            </a:r>
          </a:p>
        </p:txBody>
      </p:sp>
      <p:sp>
        <p:nvSpPr>
          <p:cNvPr id="132" name="button2.setOnAction((ActionEvent e)…"/>
          <p:cNvSpPr txBox="1"/>
          <p:nvPr/>
        </p:nvSpPr>
        <p:spPr>
          <a:xfrm>
            <a:off x="5097896" y="5703272"/>
            <a:ext cx="15969843" cy="260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button2.setOnAction((ActionEvent e) </a:t>
            </a:r>
          </a:p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{ label.setText("Accepted"); </a:t>
            </a:r>
            <a:endParaRPr>
              <a:latin typeface="+mn-lt"/>
              <a:ea typeface="+mn-ea"/>
              <a:cs typeface="+mn-cs"/>
              <a:sym typeface="Arial"/>
            </a:endParaRPr>
          </a:p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  <a:br/>
            <a:endParaRPr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</a:t>
            </a:r>
          </a:p>
        </p:txBody>
      </p:sp>
      <p:sp>
        <p:nvSpPr>
          <p:cNvPr id="135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Implement a Visual program using Label.</a:t>
            </a:r>
            <a:endParaRPr dirty="0"/>
          </a:p>
        </p:txBody>
      </p:sp>
      <p:sp>
        <p:nvSpPr>
          <p:cNvPr id="136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137" name="Screen Shot 2022-05-03 at 14.01.19.png" descr="Screen Shot 2022-05-03 at 14.01.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0" y="4157864"/>
            <a:ext cx="7772400" cy="812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Button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Button Program</a:t>
            </a:r>
          </a:p>
        </p:txBody>
      </p:sp>
      <p:sp>
        <p:nvSpPr>
          <p:cNvPr id="140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javafx.fxml.FXMLLoader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javafx.scene.control.Button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javafx.scene.control.Label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javafx.scene.image.Image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javafx.scene.image.ImageView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javafx.scene.text.Font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AnchorPane root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AnchorPane();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root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500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500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Label etiket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Label (</a:t>
            </a:r>
            <a:r>
              <a:rPr>
                <a:solidFill>
                  <a:srgbClr val="077D16"/>
                </a:solidFill>
              </a:rPr>
              <a:t>"Merhaba"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etiket</a:t>
            </a:r>
            <a:r>
              <a:t>.setFont(</a:t>
            </a:r>
            <a:r>
              <a:rPr>
                <a:solidFill>
                  <a:srgbClr val="000000"/>
                </a:solidFill>
              </a:rPr>
              <a:t>Font</a:t>
            </a:r>
            <a:r>
              <a:t>.</a:t>
            </a:r>
            <a:r>
              <a:rPr i="1"/>
              <a:t>font</a:t>
            </a:r>
            <a:r>
              <a:t>(</a:t>
            </a:r>
            <a:r>
              <a:rPr>
                <a:solidFill>
                  <a:srgbClr val="077D16"/>
                </a:solidFill>
              </a:rPr>
              <a:t>"Arial"</a:t>
            </a:r>
            <a:r>
              <a:t>,</a:t>
            </a:r>
            <a:r>
              <a:rPr>
                <a:solidFill>
                  <a:srgbClr val="1750EB"/>
                </a:solidFill>
              </a:rPr>
              <a:t>40</a:t>
            </a:r>
            <a:r>
              <a:t>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etiket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Button dugme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Button(</a:t>
            </a:r>
            <a:r>
              <a:rPr>
                <a:solidFill>
                  <a:srgbClr val="077D16"/>
                </a:solidFill>
              </a:rPr>
              <a:t>"Tamam"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dugme</a:t>
            </a:r>
            <a:r>
              <a:t>.setLayoutX(</a:t>
            </a:r>
            <a:r>
              <a:rPr>
                <a:solidFill>
                  <a:srgbClr val="1750EB"/>
                </a:solidFill>
              </a:rPr>
              <a:t>100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dugme</a:t>
            </a:r>
            <a:r>
              <a:t>.setLayoutY(</a:t>
            </a:r>
            <a:r>
              <a:rPr>
                <a:solidFill>
                  <a:srgbClr val="1750EB"/>
                </a:solidFill>
              </a:rPr>
              <a:t>200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dugme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"Kontroller!"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 descr="Title 1">
            <a:extLst>
              <a:ext uri="{FF2B5EF4-FFF2-40B4-BE49-F238E27FC236}">
                <a16:creationId xmlns:a16="http://schemas.microsoft.com/office/drawing/2014/main" id="{61E36BD7-E778-625F-92C5-E4F2848B5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US" altLang="en-TR"/>
              <a:t>Course Plan</a:t>
            </a:r>
            <a:endParaRPr lang="en-TR" altLang="en-TR"/>
          </a:p>
        </p:txBody>
      </p:sp>
      <p:sp>
        <p:nvSpPr>
          <p:cNvPr id="16386" name="Rectangle 2" descr="Content Placeholder 2">
            <a:extLst>
              <a:ext uri="{FF2B5EF4-FFF2-40B4-BE49-F238E27FC236}">
                <a16:creationId xmlns:a16="http://schemas.microsoft.com/office/drawing/2014/main" id="{4972C135-7D7A-D032-3DA9-7AC0A18A0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/>
            <a:r>
              <a:rPr lang="en-TR" altLang="en-TR"/>
              <a:t> </a:t>
            </a:r>
            <a:r>
              <a:rPr lang="en-US" altLang="en-TR"/>
              <a:t>Introduction - Functions (Recursive functions)
</a:t>
            </a:r>
            <a:r>
              <a:rPr lang="en-TR" altLang="en-TR"/>
              <a:t> </a:t>
            </a:r>
            <a:r>
              <a:rPr lang="en-US" altLang="en-TR"/>
              <a:t>Arrays</a:t>
            </a:r>
            <a:r>
              <a:rPr lang="en-TR" altLang="en-TR"/>
              <a:t>, ArrayList, Vector </a:t>
            </a:r>
          </a:p>
          <a:p>
            <a:pPr eaLnBrk="1"/>
            <a:r>
              <a:rPr lang="en-TR" altLang="en-TR"/>
              <a:t> Collections  (List, Queue, Stack, Set, Map, Tree)</a:t>
            </a:r>
          </a:p>
          <a:p>
            <a:pPr eaLnBrk="1"/>
            <a:r>
              <a:rPr lang="en-TR" altLang="en-TR"/>
              <a:t> Streams, </a:t>
            </a:r>
            <a:r>
              <a:rPr lang="en-US" altLang="en-TR"/>
              <a:t>Files</a:t>
            </a:r>
            <a:r>
              <a:rPr lang="en-TR" altLang="en-TR"/>
              <a:t> </a:t>
            </a:r>
          </a:p>
          <a:p>
            <a:pPr eaLnBrk="1"/>
            <a:r>
              <a:rPr lang="en-TR" altLang="en-TR"/>
              <a:t> Generics </a:t>
            </a:r>
            <a:r>
              <a:rPr lang="en-US" altLang="en-TR"/>
              <a:t>and Exceptions</a:t>
            </a:r>
            <a:endParaRPr lang="en-TR" altLang="en-TR"/>
          </a:p>
          <a:p>
            <a:pPr eaLnBrk="1"/>
            <a:r>
              <a:rPr lang="en-TR" altLang="en-TR"/>
              <a:t> </a:t>
            </a:r>
            <a:r>
              <a:rPr lang="en-US" altLang="en-TR">
                <a:solidFill>
                  <a:srgbClr val="CAA8E1"/>
                </a:solidFill>
              </a:rPr>
              <a:t>Midterm Exam</a:t>
            </a:r>
            <a:endParaRPr lang="en-TR" altLang="en-TR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adio Butt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Radio Button</a:t>
            </a:r>
          </a:p>
        </p:txBody>
      </p:sp>
      <p:sp>
        <p:nvSpPr>
          <p:cNvPr id="143" name="Radio Button kontrolü seçim için kullanılır. Gruplanarak grup içinde sadece bir tanesinin seçimi sağlanabilir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Radio Button kontrolü seçim için kullanılır. Gruplanarak grup içinde sadece bir tanesinin seçimi sağlanabilir.</a:t>
            </a:r>
          </a:p>
          <a:p>
            <a:r>
              <a:t>Bir radio button’ı seçmek için </a:t>
            </a:r>
            <a:r>
              <a:rPr>
                <a:solidFill>
                  <a:srgbClr val="0433FF"/>
                </a:solidFill>
              </a:rPr>
              <a:t>setSelected() </a:t>
            </a:r>
            <a:r>
              <a:t>metodu ile true yapılır. Seçilip seçilmediğini kontrol için </a:t>
            </a:r>
            <a:r>
              <a:rPr>
                <a:solidFill>
                  <a:srgbClr val="FF85FF"/>
                </a:solidFill>
              </a:rPr>
              <a:t>isSelected()</a:t>
            </a:r>
            <a:r>
              <a:t> metodu kullanılır.</a:t>
            </a:r>
          </a:p>
        </p:txBody>
      </p:sp>
      <p:pic>
        <p:nvPicPr>
          <p:cNvPr id="144" name="Screen Shot 2022-05-03 at 14.24.18.png" descr="Screen Shot 2022-05-03 at 14.24.1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6330" y="7691247"/>
            <a:ext cx="12751340" cy="2786008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//A radio button with an empty string for its label…"/>
          <p:cNvSpPr txBox="1"/>
          <p:nvPr/>
        </p:nvSpPr>
        <p:spPr>
          <a:xfrm>
            <a:off x="6637387" y="10543409"/>
            <a:ext cx="11109226" cy="275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457200">
              <a:defRPr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 radio button with an empty string for its label 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RadioButton rb1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RadioButton();</a:t>
            </a:r>
          </a:p>
          <a:p>
            <a:pPr defTabSz="457200">
              <a:defRPr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//Setting a text label</a:t>
            </a:r>
          </a:p>
          <a:p>
            <a:pPr defTabSz="457200">
              <a:defRPr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rb1</a:t>
            </a:r>
            <a:r>
              <a:t>.setText(</a:t>
            </a:r>
            <a:r>
              <a:rPr>
                <a:solidFill>
                  <a:srgbClr val="077D16"/>
                </a:solidFill>
              </a:rPr>
              <a:t>"Home"</a:t>
            </a:r>
            <a:r>
              <a:t>); </a:t>
            </a:r>
          </a:p>
          <a:p>
            <a:pPr defTabSz="457200">
              <a:defRPr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 radio button with the specified label 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RadioButton rb2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RadioButton(</a:t>
            </a:r>
            <a:r>
              <a:rPr>
                <a:solidFill>
                  <a:srgbClr val="077D16"/>
                </a:solidFill>
              </a:rPr>
              <a:t>"Calendar"</a:t>
            </a:r>
            <a:r>
              <a:rPr>
                <a:solidFill>
                  <a:srgbClr val="080808"/>
                </a:solidFill>
              </a:rPr>
              <a:t>);</a:t>
            </a:r>
          </a:p>
        </p:txBody>
      </p:sp>
      <p:sp>
        <p:nvSpPr>
          <p:cNvPr id="146" name="Image image = new Image(getClass().getResourceAsStream(“/ok.jpg&quot;));…"/>
          <p:cNvSpPr txBox="1"/>
          <p:nvPr/>
        </p:nvSpPr>
        <p:spPr>
          <a:xfrm>
            <a:off x="17597651" y="11667359"/>
            <a:ext cx="66508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defTabSz="457200">
              <a:spcBef>
                <a:spcPts val="800"/>
              </a:spcBef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Image image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Image(getClass().getResourceAsStream(</a:t>
            </a:r>
            <a:r>
              <a:rPr>
                <a:solidFill>
                  <a:srgbClr val="077D16"/>
                </a:solidFill>
              </a:rPr>
              <a:t>“/ok.jpg"</a:t>
            </a:r>
            <a:r>
              <a:t>));</a:t>
            </a:r>
          </a:p>
          <a:p>
            <a:pPr defTabSz="457200">
              <a:spcBef>
                <a:spcPts val="800"/>
              </a:spcBef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rb2</a:t>
            </a:r>
            <a:r>
              <a:t>.setGraphic(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ImageView(</a:t>
            </a:r>
            <a:r>
              <a:rPr>
                <a:solidFill>
                  <a:srgbClr val="000000"/>
                </a:solidFill>
              </a:rPr>
              <a:t>image</a:t>
            </a:r>
            <a:r>
              <a:t>));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adio Butt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Radio Button</a:t>
            </a:r>
          </a:p>
        </p:txBody>
      </p:sp>
      <p:sp>
        <p:nvSpPr>
          <p:cNvPr id="149" name="Radio Buttonlar grubunda sadece 1 tane radio button’ın seçilmesini sağlamak için gruplamak gerekiyor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Radio Buttonlar grubunda sadece 1 tane radio button’ın seçilmesini sağlamak için gruplamak gerekiyor.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- 3</a:t>
            </a:r>
          </a:p>
        </p:txBody>
      </p:sp>
      <p:sp>
        <p:nvSpPr>
          <p:cNvPr id="152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dirty="0"/>
              <a:t>Radio button </a:t>
            </a:r>
            <a:r>
              <a:rPr dirty="0" err="1"/>
              <a:t>kullanarak</a:t>
            </a:r>
            <a:r>
              <a:rPr dirty="0"/>
              <a:t> </a:t>
            </a:r>
            <a:r>
              <a:rPr lang="en-US" dirty="0"/>
              <a:t>Visual</a:t>
            </a:r>
            <a:r>
              <a:rPr dirty="0"/>
              <a:t> program </a:t>
            </a:r>
            <a:r>
              <a:rPr dirty="0" err="1"/>
              <a:t>hazırlayalım</a:t>
            </a:r>
            <a:r>
              <a:rPr dirty="0"/>
              <a:t>.</a:t>
            </a:r>
          </a:p>
        </p:txBody>
      </p:sp>
      <p:sp>
        <p:nvSpPr>
          <p:cNvPr id="153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22</a:t>
            </a:fld>
            <a:endParaRPr/>
          </a:p>
        </p:txBody>
      </p:sp>
      <p:pic>
        <p:nvPicPr>
          <p:cNvPr id="154" name="Screen Shot 2022-05-09 at 10.55.18.png" descr="Screen Shot 2022-05-09 at 10.55.1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0" y="3496407"/>
            <a:ext cx="7772400" cy="1066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Radio Button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Radio Button </a:t>
            </a:r>
            <a:r>
              <a:rPr lang="en-US" dirty="0"/>
              <a:t>Program </a:t>
            </a:r>
            <a:endParaRPr dirty="0"/>
          </a:p>
        </p:txBody>
      </p:sp>
      <p:sp>
        <p:nvSpPr>
          <p:cNvPr id="157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package </a:t>
            </a:r>
            <a:r>
              <a:rPr dirty="0"/>
              <a:t>com.example.kontrollerprj1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javafx.application.Application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javafx.fxml.FXMLLoader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javafx.scene.Parent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javafx.scene.Scene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javafx.scene.control.Button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javafx.scene.control.Label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javafx.scene.control.RadioButton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javafx.scene.control.ToggleGroup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javafx.scene.image.Image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javafx.scene.image.ImageView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javafx.scene.layout.AnchorPane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javafx.scene.text.Font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javafx.stage.Stage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java.io.IOException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public class </a:t>
            </a:r>
            <a:r>
              <a:rPr dirty="0" err="1"/>
              <a:t>HelloApplication</a:t>
            </a:r>
            <a:r>
              <a:rPr dirty="0"/>
              <a:t> </a:t>
            </a:r>
            <a:r>
              <a:rPr dirty="0">
                <a:solidFill>
                  <a:srgbClr val="0033B3"/>
                </a:solidFill>
              </a:rPr>
              <a:t>extends </a:t>
            </a:r>
            <a:r>
              <a:rPr dirty="0"/>
              <a:t>Application </a:t>
            </a:r>
            <a:r>
              <a:rPr dirty="0">
                <a:solidFill>
                  <a:srgbClr val="080808"/>
                </a:solidFill>
              </a:rPr>
              <a:t>{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@Override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9E880C"/>
                </a:solidFill>
              </a:rPr>
              <a:t>    </a:t>
            </a:r>
            <a:r>
              <a:rPr dirty="0"/>
              <a:t>public void </a:t>
            </a:r>
            <a:r>
              <a:rPr dirty="0">
                <a:solidFill>
                  <a:srgbClr val="00627A"/>
                </a:solidFill>
              </a:rPr>
              <a:t>start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Stage </a:t>
            </a:r>
            <a:r>
              <a:rPr dirty="0">
                <a:solidFill>
                  <a:srgbClr val="080808"/>
                </a:solidFill>
              </a:rPr>
              <a:t>stage) </a:t>
            </a:r>
            <a:r>
              <a:rPr dirty="0"/>
              <a:t>throws </a:t>
            </a:r>
            <a:r>
              <a:rPr dirty="0" err="1">
                <a:solidFill>
                  <a:srgbClr val="000000"/>
                </a:solidFill>
              </a:rPr>
              <a:t>IOException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80808"/>
                </a:solidFill>
              </a:rPr>
              <a:t>{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 err="1"/>
              <a:t>AnchorPane</a:t>
            </a:r>
            <a:r>
              <a:rPr dirty="0"/>
              <a:t> root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AnchorPane</a:t>
            </a:r>
            <a:r>
              <a:rPr dirty="0">
                <a:solidFill>
                  <a:srgbClr val="080808"/>
                </a:solidFill>
              </a:rPr>
              <a:t>();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/>
              <a:t>Scene scene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>
                <a:solidFill>
                  <a:srgbClr val="080808"/>
                </a:solidFill>
              </a:rPr>
              <a:t>Scene(</a:t>
            </a:r>
            <a:r>
              <a:rPr dirty="0"/>
              <a:t>root</a:t>
            </a:r>
            <a:r>
              <a:rPr dirty="0">
                <a:solidFill>
                  <a:srgbClr val="080808"/>
                </a:solidFill>
              </a:rPr>
              <a:t>, </a:t>
            </a:r>
            <a:r>
              <a:rPr dirty="0">
                <a:solidFill>
                  <a:srgbClr val="1750EB"/>
                </a:solidFill>
              </a:rPr>
              <a:t>500</a:t>
            </a:r>
            <a:r>
              <a:rPr dirty="0">
                <a:solidFill>
                  <a:srgbClr val="080808"/>
                </a:solidFill>
              </a:rPr>
              <a:t>,</a:t>
            </a:r>
            <a:r>
              <a:rPr dirty="0">
                <a:solidFill>
                  <a:srgbClr val="1750EB"/>
                </a:solidFill>
              </a:rPr>
              <a:t>700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/>
              <a:t>Label </a:t>
            </a:r>
            <a:r>
              <a:rPr dirty="0" err="1"/>
              <a:t>etiket</a:t>
            </a:r>
            <a:r>
              <a:rPr dirty="0"/>
              <a:t>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>
                <a:solidFill>
                  <a:srgbClr val="080808"/>
                </a:solidFill>
              </a:rPr>
              <a:t>Label (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 err="1">
                <a:solidFill>
                  <a:srgbClr val="077D16"/>
                </a:solidFill>
              </a:rPr>
              <a:t>Merhaba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etiket</a:t>
            </a:r>
            <a:r>
              <a:rPr dirty="0" err="1"/>
              <a:t>.setFont</a:t>
            </a:r>
            <a:r>
              <a:rPr dirty="0"/>
              <a:t>(</a:t>
            </a:r>
            <a:r>
              <a:rPr dirty="0" err="1">
                <a:solidFill>
                  <a:srgbClr val="000000"/>
                </a:solidFill>
              </a:rPr>
              <a:t>Font</a:t>
            </a:r>
            <a:r>
              <a:rPr dirty="0" err="1"/>
              <a:t>.</a:t>
            </a:r>
            <a:r>
              <a:rPr i="1" dirty="0" err="1"/>
              <a:t>font</a:t>
            </a:r>
            <a:r>
              <a:rPr dirty="0"/>
              <a:t>(</a:t>
            </a:r>
            <a:r>
              <a:rPr dirty="0">
                <a:solidFill>
                  <a:srgbClr val="077D16"/>
                </a:solidFill>
              </a:rPr>
              <a:t>"Arial"</a:t>
            </a:r>
            <a:r>
              <a:rPr dirty="0"/>
              <a:t>,</a:t>
            </a:r>
            <a:r>
              <a:rPr dirty="0">
                <a:solidFill>
                  <a:srgbClr val="1750EB"/>
                </a:solidFill>
              </a:rPr>
              <a:t>40</a:t>
            </a:r>
            <a:r>
              <a:rPr dirty="0"/>
              <a:t>));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 err="1">
                <a:solidFill>
                  <a:srgbClr val="000000"/>
                </a:solidFill>
              </a:rPr>
              <a:t>etiket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/>
              <a:t>Button </a:t>
            </a:r>
            <a:r>
              <a:rPr dirty="0" err="1"/>
              <a:t>dugme</a:t>
            </a:r>
            <a:r>
              <a:rPr dirty="0"/>
              <a:t>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>
                <a:solidFill>
                  <a:srgbClr val="080808"/>
                </a:solidFill>
              </a:rPr>
              <a:t>Button(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 err="1">
                <a:solidFill>
                  <a:srgbClr val="077D16"/>
                </a:solidFill>
              </a:rPr>
              <a:t>Tamam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dugme</a:t>
            </a:r>
            <a:r>
              <a:rPr dirty="0" err="1"/>
              <a:t>.setLayoutX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100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dugme</a:t>
            </a:r>
            <a:r>
              <a:rPr dirty="0" err="1"/>
              <a:t>.setLayoutY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200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dugme</a:t>
            </a:r>
            <a:r>
              <a:rPr dirty="0" err="1"/>
              <a:t>.setFont</a:t>
            </a:r>
            <a:r>
              <a:rPr dirty="0"/>
              <a:t>(</a:t>
            </a:r>
            <a:r>
              <a:rPr dirty="0" err="1">
                <a:solidFill>
                  <a:srgbClr val="000000"/>
                </a:solidFill>
              </a:rPr>
              <a:t>Font</a:t>
            </a:r>
            <a:r>
              <a:rPr dirty="0" err="1"/>
              <a:t>.</a:t>
            </a:r>
            <a:r>
              <a:rPr i="1" dirty="0" err="1"/>
              <a:t>font</a:t>
            </a:r>
            <a:r>
              <a:rPr dirty="0"/>
              <a:t>(</a:t>
            </a:r>
            <a:r>
              <a:rPr dirty="0">
                <a:solidFill>
                  <a:srgbClr val="077D16"/>
                </a:solidFill>
              </a:rPr>
              <a:t>"Calibri"</a:t>
            </a:r>
            <a:r>
              <a:rPr dirty="0"/>
              <a:t>));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 err="1">
                <a:solidFill>
                  <a:srgbClr val="000000"/>
                </a:solidFill>
              </a:rPr>
              <a:t>dugme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 dirty="0">
                <a:solidFill>
                  <a:srgbClr val="080808"/>
                </a:solidFill>
              </a:rPr>
              <a:t>        </a:t>
            </a:r>
            <a:r>
              <a:rPr dirty="0"/>
              <a:t>//A radio button with an empty string for its label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 dirty="0">
                <a:solidFill>
                  <a:srgbClr val="8C8C8C"/>
                </a:solidFill>
              </a:rPr>
              <a:t>        </a:t>
            </a:r>
            <a:r>
              <a:rPr dirty="0" err="1"/>
              <a:t>RadioButton</a:t>
            </a:r>
            <a:r>
              <a:rPr dirty="0"/>
              <a:t> rb1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RadioButton</a:t>
            </a:r>
            <a:r>
              <a:rPr dirty="0">
                <a:solidFill>
                  <a:srgbClr val="080808"/>
                </a:solidFill>
              </a:rPr>
              <a:t>();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 dirty="0">
                <a:solidFill>
                  <a:srgbClr val="080808"/>
                </a:solidFill>
              </a:rPr>
              <a:t>        </a:t>
            </a:r>
            <a:r>
              <a:rPr dirty="0"/>
              <a:t>//Setting a text label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 dirty="0">
                <a:solidFill>
                  <a:srgbClr val="8C8C8C"/>
                </a:solidFill>
              </a:rPr>
              <a:t>        </a:t>
            </a:r>
            <a:r>
              <a:rPr dirty="0">
                <a:solidFill>
                  <a:srgbClr val="000000"/>
                </a:solidFill>
              </a:rPr>
              <a:t>rb1</a:t>
            </a:r>
            <a:r>
              <a:rPr dirty="0"/>
              <a:t>.setText(</a:t>
            </a:r>
            <a:r>
              <a:rPr dirty="0">
                <a:solidFill>
                  <a:srgbClr val="077D16"/>
                </a:solidFill>
              </a:rPr>
              <a:t>"Home"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 dirty="0">
                <a:solidFill>
                  <a:srgbClr val="080808"/>
                </a:solidFill>
              </a:rPr>
              <a:t>        </a:t>
            </a:r>
            <a:r>
              <a:rPr dirty="0"/>
              <a:t>//A radio button with the specified label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 dirty="0">
                <a:solidFill>
                  <a:srgbClr val="8C8C8C"/>
                </a:solidFill>
              </a:rPr>
              <a:t>        </a:t>
            </a:r>
            <a:r>
              <a:rPr dirty="0" err="1"/>
              <a:t>RadioButton</a:t>
            </a:r>
            <a:r>
              <a:rPr dirty="0"/>
              <a:t> rb2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RadioButton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77D16"/>
                </a:solidFill>
              </a:rPr>
              <a:t>"Calendar"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rb1</a:t>
            </a:r>
            <a:r>
              <a:rPr dirty="0"/>
              <a:t>.setLayoutX(</a:t>
            </a:r>
            <a:r>
              <a:rPr dirty="0">
                <a:solidFill>
                  <a:srgbClr val="1750EB"/>
                </a:solidFill>
              </a:rPr>
              <a:t>100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rb1</a:t>
            </a:r>
            <a:r>
              <a:rPr dirty="0"/>
              <a:t>.setLayoutY(</a:t>
            </a:r>
            <a:r>
              <a:rPr dirty="0">
                <a:solidFill>
                  <a:srgbClr val="1750EB"/>
                </a:solidFill>
              </a:rPr>
              <a:t>300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rb2</a:t>
            </a:r>
            <a:r>
              <a:rPr dirty="0"/>
              <a:t>.setLayoutX(</a:t>
            </a:r>
            <a:r>
              <a:rPr dirty="0">
                <a:solidFill>
                  <a:srgbClr val="1750EB"/>
                </a:solidFill>
              </a:rPr>
              <a:t>100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rb2</a:t>
            </a:r>
            <a:r>
              <a:rPr dirty="0"/>
              <a:t>.setLayoutY(</a:t>
            </a:r>
            <a:r>
              <a:rPr dirty="0">
                <a:solidFill>
                  <a:srgbClr val="1750EB"/>
                </a:solidFill>
              </a:rPr>
              <a:t>400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Image image </a:t>
            </a:r>
            <a:r>
              <a:rPr dirty="0"/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/>
              <a:t>Image(</a:t>
            </a:r>
            <a:r>
              <a:rPr dirty="0" err="1"/>
              <a:t>getClass</a:t>
            </a:r>
            <a:r>
              <a:rPr dirty="0"/>
              <a:t>().</a:t>
            </a:r>
            <a:r>
              <a:rPr dirty="0" err="1"/>
              <a:t>getResourceAsStream</a:t>
            </a:r>
            <a:r>
              <a:rPr dirty="0"/>
              <a:t>(</a:t>
            </a:r>
            <a:r>
              <a:rPr dirty="0">
                <a:solidFill>
                  <a:srgbClr val="077D16"/>
                </a:solidFill>
              </a:rPr>
              <a:t>"/</a:t>
            </a:r>
            <a:r>
              <a:rPr dirty="0" err="1">
                <a:solidFill>
                  <a:srgbClr val="077D16"/>
                </a:solidFill>
              </a:rPr>
              <a:t>ok.jpg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/>
              <a:t>));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rb2</a:t>
            </a:r>
            <a:r>
              <a:rPr dirty="0"/>
              <a:t>.setGraphic(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/>
              <a:t>ImageView</a:t>
            </a:r>
            <a:r>
              <a:rPr dirty="0"/>
              <a:t>(</a:t>
            </a:r>
            <a:r>
              <a:rPr dirty="0">
                <a:solidFill>
                  <a:srgbClr val="000000"/>
                </a:solidFill>
              </a:rPr>
              <a:t>image</a:t>
            </a:r>
            <a:r>
              <a:rPr dirty="0"/>
              <a:t>));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>
                <a:solidFill>
                  <a:srgbClr val="0033B3"/>
                </a:solidFill>
              </a:rPr>
              <a:t>final </a:t>
            </a:r>
            <a:r>
              <a:rPr dirty="0" err="1"/>
              <a:t>ToggleGroup</a:t>
            </a:r>
            <a:r>
              <a:rPr dirty="0"/>
              <a:t> group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ToggleGroup</a:t>
            </a:r>
            <a:r>
              <a:rPr dirty="0">
                <a:solidFill>
                  <a:srgbClr val="080808"/>
                </a:solidFill>
              </a:rPr>
              <a:t>();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rb1</a:t>
            </a:r>
            <a:r>
              <a:rPr dirty="0"/>
              <a:t>.setToggleGroup(</a:t>
            </a:r>
            <a:r>
              <a:rPr dirty="0">
                <a:solidFill>
                  <a:srgbClr val="000000"/>
                </a:solidFill>
              </a:rPr>
              <a:t>group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rb1</a:t>
            </a:r>
            <a:r>
              <a:rPr dirty="0"/>
              <a:t>.setSelected(</a:t>
            </a:r>
            <a:r>
              <a:rPr dirty="0">
                <a:solidFill>
                  <a:srgbClr val="0033B3"/>
                </a:solidFill>
              </a:rPr>
              <a:t>true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rb2</a:t>
            </a:r>
            <a:r>
              <a:rPr dirty="0"/>
              <a:t>.setToggleGroup(</a:t>
            </a:r>
            <a:r>
              <a:rPr dirty="0">
                <a:solidFill>
                  <a:srgbClr val="000000"/>
                </a:solidFill>
              </a:rPr>
              <a:t>group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>
                <a:solidFill>
                  <a:srgbClr val="000000"/>
                </a:solidFill>
              </a:rPr>
              <a:t>rb1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>
                <a:solidFill>
                  <a:srgbClr val="000000"/>
                </a:solidFill>
              </a:rPr>
              <a:t>rb2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stage.setTitle</a:t>
            </a:r>
            <a:r>
              <a:rPr dirty="0"/>
              <a:t>(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 err="1">
                <a:solidFill>
                  <a:srgbClr val="077D16"/>
                </a:solidFill>
              </a:rPr>
              <a:t>Kontroller</a:t>
            </a:r>
            <a:r>
              <a:rPr dirty="0">
                <a:solidFill>
                  <a:srgbClr val="077D16"/>
                </a:solidFill>
              </a:rPr>
              <a:t>!"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stage.setScene</a:t>
            </a:r>
            <a:r>
              <a:rPr dirty="0"/>
              <a:t>(</a:t>
            </a:r>
            <a:r>
              <a:rPr dirty="0">
                <a:solidFill>
                  <a:srgbClr val="000000"/>
                </a:solidFill>
              </a:rPr>
              <a:t>scene</a:t>
            </a:r>
            <a:r>
              <a:rPr dirty="0"/>
              <a:t>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 dirty="0">
                <a:solidFill>
                  <a:srgbClr val="080808"/>
                </a:solidFill>
              </a:rPr>
              <a:t>   </a:t>
            </a:r>
            <a:r>
              <a:rPr dirty="0"/>
              <a:t>/*     Parent root =  </a:t>
            </a:r>
            <a:r>
              <a:rPr dirty="0" err="1"/>
              <a:t>FXMLLoader.load</a:t>
            </a:r>
            <a:r>
              <a:rPr dirty="0"/>
              <a:t>(</a:t>
            </a:r>
            <a:r>
              <a:rPr dirty="0" err="1"/>
              <a:t>getClass</a:t>
            </a:r>
            <a:r>
              <a:rPr dirty="0"/>
              <a:t>().</a:t>
            </a:r>
            <a:r>
              <a:rPr dirty="0" err="1"/>
              <a:t>getResource</a:t>
            </a:r>
            <a:r>
              <a:rPr dirty="0"/>
              <a:t>("hello-</a:t>
            </a:r>
            <a:r>
              <a:rPr dirty="0" err="1"/>
              <a:t>view.fxml</a:t>
            </a:r>
            <a:r>
              <a:rPr dirty="0"/>
              <a:t>"));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Scene scene = new Scene(root, 600,600);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stage.setScene</a:t>
            </a:r>
            <a:r>
              <a:rPr dirty="0"/>
              <a:t>(scene);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*/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 dirty="0">
                <a:solidFill>
                  <a:srgbClr val="8C8C8C"/>
                </a:solidFill>
              </a:rPr>
              <a:t>        </a:t>
            </a:r>
            <a:r>
              <a:rPr dirty="0" err="1"/>
              <a:t>stage.show</a:t>
            </a:r>
            <a:r>
              <a:rPr dirty="0"/>
              <a:t>();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public static void </a:t>
            </a:r>
            <a:r>
              <a:rPr dirty="0">
                <a:solidFill>
                  <a:srgbClr val="00627A"/>
                </a:solidFill>
              </a:rPr>
              <a:t>main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String</a:t>
            </a:r>
            <a:r>
              <a:rPr dirty="0">
                <a:solidFill>
                  <a:srgbClr val="080808"/>
                </a:solidFill>
              </a:rPr>
              <a:t>[] </a:t>
            </a:r>
            <a:r>
              <a:rPr dirty="0" err="1">
                <a:solidFill>
                  <a:srgbClr val="080808"/>
                </a:solidFill>
              </a:rPr>
              <a:t>args</a:t>
            </a:r>
            <a:r>
              <a:rPr dirty="0">
                <a:solidFill>
                  <a:srgbClr val="080808"/>
                </a:solidFill>
              </a:rPr>
              <a:t>) {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i="1" dirty="0"/>
              <a:t>launch</a:t>
            </a:r>
            <a:r>
              <a:rPr dirty="0"/>
              <a:t>();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  <a:p>
            <a:pPr marL="0" indent="0" defTabSz="237743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84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oggle Butt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Toggle Button</a:t>
            </a:r>
          </a:p>
        </p:txBody>
      </p:sp>
      <p:sp>
        <p:nvSpPr>
          <p:cNvPr id="160" name="Birden fazla button gruplanarak sadece tek bir tanesinin seçilebilmesini sağlar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Multiple buttons can be grouped, allowing only one to be selected.</a:t>
            </a:r>
            <a:endParaRPr dirty="0"/>
          </a:p>
        </p:txBody>
      </p:sp>
      <p:pic>
        <p:nvPicPr>
          <p:cNvPr id="161" name="Screen Shot 2022-05-09 at 10.59.15.png" descr="Screen Shot 2022-05-09 at 10.59.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2388" y="5365774"/>
            <a:ext cx="6184901" cy="43053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//A toggle button without any caption or icon…"/>
          <p:cNvSpPr txBox="1"/>
          <p:nvPr/>
        </p:nvSpPr>
        <p:spPr>
          <a:xfrm>
            <a:off x="5776813" y="9811147"/>
            <a:ext cx="14699635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defRPr sz="19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 toggle button without any caption or icon</a:t>
            </a:r>
          </a:p>
          <a:p>
            <a:pPr defTabSz="457200"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ToggleButton tb1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ToggleButton();</a:t>
            </a:r>
          </a:p>
          <a:p>
            <a:pPr defTabSz="457200">
              <a:defRPr sz="19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 toggle button with a text caption</a:t>
            </a:r>
          </a:p>
          <a:p>
            <a:pPr defTabSz="457200"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ToggleButton tb2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ToggleButton(</a:t>
            </a:r>
            <a:r>
              <a:rPr>
                <a:solidFill>
                  <a:srgbClr val="077D16"/>
                </a:solidFill>
              </a:rPr>
              <a:t>"Press me"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defTabSz="457200">
              <a:defRPr sz="19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 toggle button with a text caption and an icon</a:t>
            </a:r>
          </a:p>
          <a:p>
            <a:pPr defTabSz="457200"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Image image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Image(getClass().getResourceAsStream(</a:t>
            </a:r>
            <a:r>
              <a:rPr>
                <a:solidFill>
                  <a:srgbClr val="077D16"/>
                </a:solidFill>
              </a:rPr>
              <a:t>"/ok.jpg"</a:t>
            </a:r>
            <a:r>
              <a:t>));</a:t>
            </a:r>
          </a:p>
          <a:p>
            <a:pPr defTabSz="457200"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ToggleButton tb3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ToggleButton (</a:t>
            </a:r>
            <a:r>
              <a:rPr>
                <a:solidFill>
                  <a:srgbClr val="077D16"/>
                </a:solidFill>
              </a:rPr>
              <a:t>"Press me"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ImageView(</a:t>
            </a:r>
            <a:r>
              <a:t>image</a:t>
            </a:r>
            <a:r>
              <a:rPr>
                <a:solidFill>
                  <a:srgbClr val="080808"/>
                </a:solidFill>
              </a:rPr>
              <a:t>));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oggle Butt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Toggle Button</a:t>
            </a:r>
          </a:p>
        </p:txBody>
      </p:sp>
      <p:sp>
        <p:nvSpPr>
          <p:cNvPr id="165" name="Toggle Buttonlar grubunda sadece 1 tane toggle button’ın seçilmesini sağlamak için gruplamak gerekiyor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 the Toggle Buttons group, it is necessary to group only 1 toggle button to ensure that it is selected.</a:t>
            </a:r>
            <a:endParaRPr dirty="0"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- 4</a:t>
            </a:r>
          </a:p>
        </p:txBody>
      </p:sp>
      <p:sp>
        <p:nvSpPr>
          <p:cNvPr id="168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Implement a Visual program using the Toggle button.</a:t>
            </a:r>
            <a:endParaRPr dirty="0"/>
          </a:p>
        </p:txBody>
      </p:sp>
      <p:sp>
        <p:nvSpPr>
          <p:cNvPr id="169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26</a:t>
            </a:fld>
            <a:endParaRPr/>
          </a:p>
        </p:txBody>
      </p:sp>
      <p:pic>
        <p:nvPicPr>
          <p:cNvPr id="170" name="Screen Shot 2022-05-09 at 11.21.18.png" descr="Screen Shot 2022-05-09 at 11.21.1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0" y="3815944"/>
            <a:ext cx="7772400" cy="812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oggle Button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Toggle Button Program</a:t>
            </a:r>
          </a:p>
        </p:txBody>
      </p:sp>
      <p:sp>
        <p:nvSpPr>
          <p:cNvPr id="173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package </a:t>
            </a:r>
            <a:r>
              <a:rPr dirty="0"/>
              <a:t>com.example.kontrollerprj1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javafx.application.Application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javafx.fxml.FXMLLoader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javafx.scene.Parent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javafx.scene.Scene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javafx.scene.control</a:t>
            </a:r>
            <a:r>
              <a:rPr dirty="0"/>
              <a:t>.</a:t>
            </a:r>
            <a:r>
              <a:rPr dirty="0">
                <a:solidFill>
                  <a:srgbClr val="080808"/>
                </a:solidFill>
              </a:rPr>
              <a:t>*;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javafx.scene.image.Image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javafx.scene.image.ImageView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javafx.scene.layout.AnchorPane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javafx.scene.paint.Color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javafx.scene.shape.Rectangle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javafx.scene.text.Font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javafx.stage.Stage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java.io.IOException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public class </a:t>
            </a:r>
            <a:r>
              <a:rPr dirty="0" err="1"/>
              <a:t>HelloApplication</a:t>
            </a:r>
            <a:r>
              <a:rPr dirty="0"/>
              <a:t> </a:t>
            </a:r>
            <a:r>
              <a:rPr dirty="0">
                <a:solidFill>
                  <a:srgbClr val="0033B3"/>
                </a:solidFill>
              </a:rPr>
              <a:t>extends </a:t>
            </a:r>
            <a:r>
              <a:rPr dirty="0"/>
              <a:t>Application </a:t>
            </a:r>
            <a:r>
              <a:rPr dirty="0">
                <a:solidFill>
                  <a:srgbClr val="080808"/>
                </a:solidFill>
              </a:rPr>
              <a:t>{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@Override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9E880C"/>
                </a:solidFill>
              </a:rPr>
              <a:t>    </a:t>
            </a:r>
            <a:r>
              <a:rPr dirty="0"/>
              <a:t>public void </a:t>
            </a:r>
            <a:r>
              <a:rPr dirty="0">
                <a:solidFill>
                  <a:srgbClr val="00627A"/>
                </a:solidFill>
              </a:rPr>
              <a:t>start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Stage </a:t>
            </a:r>
            <a:r>
              <a:rPr dirty="0">
                <a:solidFill>
                  <a:srgbClr val="080808"/>
                </a:solidFill>
              </a:rPr>
              <a:t>stage) </a:t>
            </a:r>
            <a:r>
              <a:rPr dirty="0"/>
              <a:t>throws </a:t>
            </a:r>
            <a:r>
              <a:rPr dirty="0" err="1">
                <a:solidFill>
                  <a:srgbClr val="000000"/>
                </a:solidFill>
              </a:rPr>
              <a:t>IOException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80808"/>
                </a:solidFill>
              </a:rPr>
              <a:t>{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 err="1"/>
              <a:t>AnchorPane</a:t>
            </a:r>
            <a:r>
              <a:rPr dirty="0"/>
              <a:t> root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AnchorPane</a:t>
            </a:r>
            <a:r>
              <a:rPr dirty="0">
                <a:solidFill>
                  <a:srgbClr val="080808"/>
                </a:solidFill>
              </a:rPr>
              <a:t>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/>
              <a:t>Scene scene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>
                <a:solidFill>
                  <a:srgbClr val="080808"/>
                </a:solidFill>
              </a:rPr>
              <a:t>Scene(</a:t>
            </a:r>
            <a:r>
              <a:rPr dirty="0"/>
              <a:t>root</a:t>
            </a:r>
            <a:r>
              <a:rPr dirty="0">
                <a:solidFill>
                  <a:srgbClr val="080808"/>
                </a:solidFill>
              </a:rPr>
              <a:t>, </a:t>
            </a:r>
            <a:r>
              <a:rPr dirty="0">
                <a:solidFill>
                  <a:srgbClr val="1750EB"/>
                </a:solidFill>
              </a:rPr>
              <a:t>500</a:t>
            </a:r>
            <a:r>
              <a:rPr dirty="0">
                <a:solidFill>
                  <a:srgbClr val="080808"/>
                </a:solidFill>
              </a:rPr>
              <a:t>,</a:t>
            </a:r>
            <a:r>
              <a:rPr dirty="0">
                <a:solidFill>
                  <a:srgbClr val="1750EB"/>
                </a:solidFill>
              </a:rPr>
              <a:t>500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>
                <a:solidFill>
                  <a:srgbClr val="0033B3"/>
                </a:solidFill>
              </a:rPr>
              <a:t>final </a:t>
            </a:r>
            <a:r>
              <a:rPr dirty="0" err="1"/>
              <a:t>ToggleGroup</a:t>
            </a:r>
            <a:r>
              <a:rPr dirty="0"/>
              <a:t> group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ToggleGroup</a:t>
            </a:r>
            <a:r>
              <a:rPr dirty="0">
                <a:solidFill>
                  <a:srgbClr val="080808"/>
                </a:solidFill>
              </a:rPr>
              <a:t>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 err="1"/>
              <a:t>ToggleButton</a:t>
            </a:r>
            <a:r>
              <a:rPr dirty="0"/>
              <a:t> tb1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ToggleButton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77D16"/>
                </a:solidFill>
              </a:rPr>
              <a:t>"Minor"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tb1</a:t>
            </a:r>
            <a:r>
              <a:rPr dirty="0"/>
              <a:t>.setToggleGroup(</a:t>
            </a:r>
            <a:r>
              <a:rPr dirty="0">
                <a:solidFill>
                  <a:srgbClr val="000000"/>
                </a:solidFill>
              </a:rPr>
              <a:t>group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tb1</a:t>
            </a:r>
            <a:r>
              <a:rPr dirty="0"/>
              <a:t>.setSelected(</a:t>
            </a:r>
            <a:r>
              <a:rPr dirty="0">
                <a:solidFill>
                  <a:srgbClr val="0033B3"/>
                </a:solidFill>
              </a:rPr>
              <a:t>true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 err="1"/>
              <a:t>ToggleButton</a:t>
            </a:r>
            <a:r>
              <a:rPr dirty="0"/>
              <a:t> tb2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ToggleButton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77D16"/>
                </a:solidFill>
              </a:rPr>
              <a:t>"Major"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tb2</a:t>
            </a:r>
            <a:r>
              <a:rPr dirty="0"/>
              <a:t>.setToggleGroup(</a:t>
            </a:r>
            <a:r>
              <a:rPr dirty="0">
                <a:solidFill>
                  <a:srgbClr val="000000"/>
                </a:solidFill>
              </a:rPr>
              <a:t>group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 err="1"/>
              <a:t>ToggleButton</a:t>
            </a:r>
            <a:r>
              <a:rPr dirty="0"/>
              <a:t> tb3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ToggleButton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77D16"/>
                </a:solidFill>
              </a:rPr>
              <a:t>"Critical"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tb3</a:t>
            </a:r>
            <a:r>
              <a:rPr dirty="0"/>
              <a:t>.setToggleGroup(</a:t>
            </a:r>
            <a:r>
              <a:rPr dirty="0">
                <a:solidFill>
                  <a:srgbClr val="000000"/>
                </a:solidFill>
              </a:rPr>
              <a:t>group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tb1</a:t>
            </a:r>
            <a:r>
              <a:rPr dirty="0"/>
              <a:t>.setLayoutX(</a:t>
            </a:r>
            <a:r>
              <a:rPr dirty="0">
                <a:solidFill>
                  <a:srgbClr val="1750EB"/>
                </a:solidFill>
              </a:rPr>
              <a:t>100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tb2</a:t>
            </a:r>
            <a:r>
              <a:rPr dirty="0"/>
              <a:t>.setLayoutX(</a:t>
            </a:r>
            <a:r>
              <a:rPr dirty="0">
                <a:solidFill>
                  <a:srgbClr val="1750EB"/>
                </a:solidFill>
              </a:rPr>
              <a:t>150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tb3</a:t>
            </a:r>
            <a:r>
              <a:rPr dirty="0"/>
              <a:t>.setLayoutX(</a:t>
            </a:r>
            <a:r>
              <a:rPr dirty="0">
                <a:solidFill>
                  <a:srgbClr val="1750EB"/>
                </a:solidFill>
              </a:rPr>
              <a:t>200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tb1</a:t>
            </a:r>
            <a:r>
              <a:rPr dirty="0"/>
              <a:t>.setUserData(</a:t>
            </a:r>
            <a:r>
              <a:rPr dirty="0" err="1">
                <a:solidFill>
                  <a:srgbClr val="000000"/>
                </a:solidFill>
              </a:rPr>
              <a:t>Color</a:t>
            </a:r>
            <a:r>
              <a:rPr dirty="0" err="1"/>
              <a:t>.</a:t>
            </a:r>
            <a:r>
              <a:rPr i="1" dirty="0" err="1">
                <a:solidFill>
                  <a:srgbClr val="872094"/>
                </a:solidFill>
              </a:rPr>
              <a:t>LIGHTGREEN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tb2</a:t>
            </a:r>
            <a:r>
              <a:rPr dirty="0"/>
              <a:t>.setUserData(</a:t>
            </a:r>
            <a:r>
              <a:rPr dirty="0" err="1">
                <a:solidFill>
                  <a:srgbClr val="000000"/>
                </a:solidFill>
              </a:rPr>
              <a:t>Color</a:t>
            </a:r>
            <a:r>
              <a:rPr dirty="0" err="1"/>
              <a:t>.</a:t>
            </a:r>
            <a:r>
              <a:rPr i="1" dirty="0" err="1">
                <a:solidFill>
                  <a:srgbClr val="872094"/>
                </a:solidFill>
              </a:rPr>
              <a:t>LIGHTBLUE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tb3</a:t>
            </a:r>
            <a:r>
              <a:rPr dirty="0"/>
              <a:t>.setUserData(</a:t>
            </a:r>
            <a:r>
              <a:rPr dirty="0" err="1">
                <a:solidFill>
                  <a:srgbClr val="000000"/>
                </a:solidFill>
              </a:rPr>
              <a:t>Color</a:t>
            </a:r>
            <a:r>
              <a:rPr dirty="0" err="1"/>
              <a:t>.</a:t>
            </a:r>
            <a:r>
              <a:rPr i="1" dirty="0" err="1">
                <a:solidFill>
                  <a:srgbClr val="872094"/>
                </a:solidFill>
              </a:rPr>
              <a:t>SALMON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/>
              <a:t>Rectangle </a:t>
            </a:r>
            <a:r>
              <a:rPr dirty="0" err="1"/>
              <a:t>rect</a:t>
            </a:r>
            <a:r>
              <a:rPr dirty="0"/>
              <a:t>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>
                <a:solidFill>
                  <a:srgbClr val="080808"/>
                </a:solidFill>
              </a:rPr>
              <a:t>Rectangle();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rect</a:t>
            </a:r>
            <a:r>
              <a:rPr dirty="0" err="1"/>
              <a:t>.setLayoutX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100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rect</a:t>
            </a:r>
            <a:r>
              <a:rPr dirty="0" err="1"/>
              <a:t>.setHeight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50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rect</a:t>
            </a:r>
            <a:r>
              <a:rPr dirty="0" err="1"/>
              <a:t>.setLayoutY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30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rect</a:t>
            </a:r>
            <a:r>
              <a:rPr dirty="0" err="1"/>
              <a:t>.setWidth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200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rect</a:t>
            </a:r>
            <a:r>
              <a:rPr dirty="0" err="1"/>
              <a:t>.setFill</a:t>
            </a:r>
            <a:r>
              <a:rPr dirty="0"/>
              <a:t>(</a:t>
            </a:r>
            <a:r>
              <a:rPr dirty="0" err="1">
                <a:solidFill>
                  <a:srgbClr val="000000"/>
                </a:solidFill>
              </a:rPr>
              <a:t>Color</a:t>
            </a:r>
            <a:r>
              <a:rPr dirty="0" err="1"/>
              <a:t>.</a:t>
            </a:r>
            <a:r>
              <a:rPr i="1" dirty="0" err="1">
                <a:solidFill>
                  <a:srgbClr val="872094"/>
                </a:solidFill>
              </a:rPr>
              <a:t>RED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rect</a:t>
            </a:r>
            <a:r>
              <a:rPr dirty="0" err="1"/>
              <a:t>.setStroke</a:t>
            </a:r>
            <a:r>
              <a:rPr dirty="0"/>
              <a:t>(</a:t>
            </a:r>
            <a:r>
              <a:rPr dirty="0" err="1">
                <a:solidFill>
                  <a:srgbClr val="000000"/>
                </a:solidFill>
              </a:rPr>
              <a:t>Color</a:t>
            </a:r>
            <a:r>
              <a:rPr dirty="0" err="1"/>
              <a:t>.</a:t>
            </a:r>
            <a:r>
              <a:rPr i="1" dirty="0" err="1">
                <a:solidFill>
                  <a:srgbClr val="872094"/>
                </a:solidFill>
              </a:rPr>
              <a:t>DARKGRAY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rect</a:t>
            </a:r>
            <a:r>
              <a:rPr dirty="0" err="1"/>
              <a:t>.setStrokeWidth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2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rect</a:t>
            </a:r>
            <a:r>
              <a:rPr dirty="0" err="1"/>
              <a:t>.setArcHeight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10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rect</a:t>
            </a:r>
            <a:r>
              <a:rPr dirty="0" err="1"/>
              <a:t>.setArcWidth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10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>
                <a:solidFill>
                  <a:srgbClr val="000000"/>
                </a:solidFill>
              </a:rPr>
              <a:t>tb1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>
                <a:solidFill>
                  <a:srgbClr val="000000"/>
                </a:solidFill>
              </a:rPr>
              <a:t>tb2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>
                <a:solidFill>
                  <a:srgbClr val="000000"/>
                </a:solidFill>
              </a:rPr>
              <a:t>tb3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 err="1">
                <a:solidFill>
                  <a:srgbClr val="000000"/>
                </a:solidFill>
              </a:rPr>
              <a:t>rect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stage.setTitle</a:t>
            </a:r>
            <a:r>
              <a:rPr dirty="0"/>
              <a:t>(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 err="1">
                <a:solidFill>
                  <a:srgbClr val="077D16"/>
                </a:solidFill>
              </a:rPr>
              <a:t>Kontroller</a:t>
            </a:r>
            <a:r>
              <a:rPr dirty="0">
                <a:solidFill>
                  <a:srgbClr val="077D16"/>
                </a:solidFill>
              </a:rPr>
              <a:t>!"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stage.setScene</a:t>
            </a:r>
            <a:r>
              <a:rPr dirty="0"/>
              <a:t>(</a:t>
            </a:r>
            <a:r>
              <a:rPr dirty="0">
                <a:solidFill>
                  <a:srgbClr val="000000"/>
                </a:solidFill>
              </a:rPr>
              <a:t>scene</a:t>
            </a:r>
            <a:r>
              <a:rPr dirty="0"/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 dirty="0">
                <a:solidFill>
                  <a:srgbClr val="080808"/>
                </a:solidFill>
              </a:rPr>
              <a:t>   </a:t>
            </a:r>
            <a:r>
              <a:rPr dirty="0"/>
              <a:t>/*     Parent root =  </a:t>
            </a:r>
            <a:r>
              <a:rPr dirty="0" err="1"/>
              <a:t>FXMLLoader.load</a:t>
            </a:r>
            <a:r>
              <a:rPr dirty="0"/>
              <a:t>(</a:t>
            </a:r>
            <a:r>
              <a:rPr dirty="0" err="1"/>
              <a:t>getClass</a:t>
            </a:r>
            <a:r>
              <a:rPr dirty="0"/>
              <a:t>().</a:t>
            </a:r>
            <a:r>
              <a:rPr dirty="0" err="1"/>
              <a:t>getResource</a:t>
            </a:r>
            <a:r>
              <a:rPr dirty="0"/>
              <a:t>("hello-</a:t>
            </a:r>
            <a:r>
              <a:rPr dirty="0" err="1"/>
              <a:t>view.fxml</a:t>
            </a:r>
            <a:r>
              <a:rPr dirty="0"/>
              <a:t>"));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Scene scene = new Scene(root, 600,600);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stage.setScene</a:t>
            </a:r>
            <a:r>
              <a:rPr dirty="0"/>
              <a:t>(scene);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*/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 dirty="0">
                <a:solidFill>
                  <a:srgbClr val="8C8C8C"/>
                </a:solidFill>
              </a:rPr>
              <a:t>        </a:t>
            </a:r>
            <a:r>
              <a:rPr dirty="0" err="1"/>
              <a:t>stage.show</a:t>
            </a:r>
            <a:r>
              <a:rPr dirty="0"/>
              <a:t>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public static void </a:t>
            </a:r>
            <a:r>
              <a:rPr dirty="0">
                <a:solidFill>
                  <a:srgbClr val="00627A"/>
                </a:solidFill>
              </a:rPr>
              <a:t>main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String</a:t>
            </a:r>
            <a:r>
              <a:rPr dirty="0">
                <a:solidFill>
                  <a:srgbClr val="080808"/>
                </a:solidFill>
              </a:rPr>
              <a:t>[] </a:t>
            </a:r>
            <a:r>
              <a:rPr dirty="0" err="1">
                <a:solidFill>
                  <a:srgbClr val="080808"/>
                </a:solidFill>
              </a:rPr>
              <a:t>args</a:t>
            </a:r>
            <a:r>
              <a:rPr dirty="0">
                <a:solidFill>
                  <a:srgbClr val="080808"/>
                </a:solidFill>
              </a:rPr>
              <a:t>) {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i="1" dirty="0"/>
              <a:t>launch</a:t>
            </a:r>
            <a:r>
              <a:rPr dirty="0"/>
              <a:t>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heckbox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Checkbox</a:t>
            </a:r>
          </a:p>
        </p:txBody>
      </p:sp>
      <p:sp>
        <p:nvSpPr>
          <p:cNvPr id="176" name="Checkbox’lar, radio buttonlara benzemesine rağmen, gruplanarak sadece bir tanesi seçileme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Although checkboxes are similar to radio buttons, only one cannot be selected by grouping.</a:t>
            </a:r>
            <a:endParaRPr dirty="0"/>
          </a:p>
        </p:txBody>
      </p:sp>
      <p:pic>
        <p:nvPicPr>
          <p:cNvPr id="177" name="Screen Shot 2022-05-09 at 11.37.07.png" descr="Screen Shot 2022-05-09 at 11.37.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9895" y="5212696"/>
            <a:ext cx="9624210" cy="62133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- 5</a:t>
            </a:r>
          </a:p>
        </p:txBody>
      </p:sp>
      <p:sp>
        <p:nvSpPr>
          <p:cNvPr id="180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Implement a Visual program using a checkbox.</a:t>
            </a:r>
            <a:endParaRPr dirty="0"/>
          </a:p>
        </p:txBody>
      </p:sp>
      <p:sp>
        <p:nvSpPr>
          <p:cNvPr id="181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29</a:t>
            </a:fld>
            <a:endParaRPr/>
          </a:p>
        </p:txBody>
      </p:sp>
      <p:pic>
        <p:nvPicPr>
          <p:cNvPr id="182" name="Screen Shot 2022-05-09 at 11.44.39.png" descr="Screen Shot 2022-05-09 at 11.44.3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0" y="4724424"/>
            <a:ext cx="7772400" cy="558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 descr="Title 1">
            <a:extLst>
              <a:ext uri="{FF2B5EF4-FFF2-40B4-BE49-F238E27FC236}">
                <a16:creationId xmlns:a16="http://schemas.microsoft.com/office/drawing/2014/main" id="{F661A811-11E2-2ED6-A0C5-8365E2E2C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TR" altLang="en-TR"/>
              <a:t>Course Plan</a:t>
            </a:r>
          </a:p>
        </p:txBody>
      </p:sp>
      <p:sp>
        <p:nvSpPr>
          <p:cNvPr id="17410" name="Rectangle 2" descr="Content Placeholder 2">
            <a:extLst>
              <a:ext uri="{FF2B5EF4-FFF2-40B4-BE49-F238E27FC236}">
                <a16:creationId xmlns:a16="http://schemas.microsoft.com/office/drawing/2014/main" id="{603C9D7C-C426-6498-1D19-D9B3C8076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/>
            <a:r>
              <a:rPr lang="en-TR" altLang="en-TR" dirty="0"/>
              <a:t> </a:t>
            </a:r>
            <a:r>
              <a:rPr lang="en-US" altLang="en-TR" dirty="0"/>
              <a:t>Visual Programming Fundamentals
 Designing a Form
</a:t>
            </a:r>
            <a:r>
              <a:rPr lang="en-TR" altLang="en-TR" dirty="0"/>
              <a:t> </a:t>
            </a:r>
            <a:r>
              <a:rPr lang="en-US" altLang="en-TR" dirty="0"/>
              <a:t>Controls and Forms
</a:t>
            </a:r>
            <a:r>
              <a:rPr lang="en-TR" altLang="en-TR" dirty="0"/>
              <a:t> </a:t>
            </a:r>
            <a:r>
              <a:rPr lang="en-US" altLang="en-TR" dirty="0"/>
              <a:t>Properties of Components and Events
</a:t>
            </a:r>
            <a:r>
              <a:rPr lang="en-TR" altLang="en-TR" dirty="0"/>
              <a:t> </a:t>
            </a:r>
            <a:r>
              <a:rPr lang="en-TR" altLang="en-TR" dirty="0">
                <a:solidFill>
                  <a:srgbClr val="CAA8E1"/>
                </a:solidFill>
              </a:rPr>
              <a:t>Final </a:t>
            </a:r>
            <a:r>
              <a:rPr lang="en-US" altLang="en-TR" dirty="0">
                <a:solidFill>
                  <a:srgbClr val="CAA8E1"/>
                </a:solidFill>
              </a:rPr>
              <a:t>Exam</a:t>
            </a:r>
            <a:endParaRPr lang="en-TR" altLang="en-T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D088FC-E3C5-456C-5309-7356F55FDC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892" y="4044082"/>
            <a:ext cx="18002250" cy="1301750"/>
          </a:xfrm>
          <a:prstGeom prst="rect">
            <a:avLst/>
          </a:prstGeom>
          <a:noFill/>
          <a:ln w="190500">
            <a:solidFill>
              <a:srgbClr val="FF4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endParaRPr lang="en-US" altLang="en-TR"/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heckbox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Checkbox Program</a:t>
            </a:r>
          </a:p>
        </p:txBody>
      </p:sp>
      <p:sp>
        <p:nvSpPr>
          <p:cNvPr id="185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javafx.fxml.FXMLLoader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javafx.scene.Parent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javafx.scene.image.Image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javafx.scene.image.ImageView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javafx.scene.paint.Color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javafx.scene.shape.Rectangle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javafx.scene.text.Font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AnchorPane root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AnchorPane();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root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500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500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>
                <a:solidFill>
                  <a:srgbClr val="080808"/>
                </a:solidFill>
              </a:rPr>
              <a:t>        </a:t>
            </a:r>
            <a:r>
              <a:t>//A checkbox CheckBox cb1 without a caption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>
                <a:solidFill>
                  <a:srgbClr val="8C8C8C"/>
                </a:solidFill>
              </a:rPr>
              <a:t>        </a:t>
            </a:r>
            <a:r>
              <a:t>CheckBox cb1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CheckBox();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>
                <a:solidFill>
                  <a:srgbClr val="080808"/>
                </a:solidFill>
              </a:rPr>
              <a:t>        </a:t>
            </a:r>
            <a:r>
              <a:t>// A checkbox CheckBox cb2 with a string caption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>
                <a:solidFill>
                  <a:srgbClr val="8C8C8C"/>
                </a:solidFill>
              </a:rPr>
              <a:t>        </a:t>
            </a:r>
            <a:r>
              <a:t>CheckBox cb2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CheckBox(</a:t>
            </a:r>
            <a:r>
              <a:rPr>
                <a:solidFill>
                  <a:srgbClr val="077D16"/>
                </a:solidFill>
              </a:rPr>
              <a:t>"Second"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cb1</a:t>
            </a:r>
            <a:r>
              <a:t>.setText(</a:t>
            </a:r>
            <a:r>
              <a:rPr>
                <a:solidFill>
                  <a:srgbClr val="077D16"/>
                </a:solidFill>
              </a:rPr>
              <a:t>"First"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cb1</a:t>
            </a:r>
            <a:r>
              <a:t>.setSelected(</a:t>
            </a:r>
            <a:r>
              <a:rPr>
                <a:solidFill>
                  <a:srgbClr val="0033B3"/>
                </a:solidFill>
              </a:rPr>
              <a:t>true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cb2</a:t>
            </a:r>
            <a:r>
              <a:t>.setLayoutY(</a:t>
            </a:r>
            <a:r>
              <a:rPr>
                <a:solidFill>
                  <a:srgbClr val="1750EB"/>
                </a:solidFill>
              </a:rPr>
              <a:t>100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cb1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cb2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"Kontroller!"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hoicebox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Choicebox</a:t>
            </a:r>
          </a:p>
        </p:txBody>
      </p:sp>
      <p:sp>
        <p:nvSpPr>
          <p:cNvPr id="188" name="Choicebox’lar, listeden eleman seçmenizi sağlar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Choiceboxes</a:t>
            </a:r>
            <a:r>
              <a:rPr lang="en-US" dirty="0"/>
              <a:t> allow you to select elements from a list.</a:t>
            </a:r>
            <a:endParaRPr dirty="0"/>
          </a:p>
        </p:txBody>
      </p:sp>
      <p:pic>
        <p:nvPicPr>
          <p:cNvPr id="189" name="Screen Shot 2022-05-09 at 11.47.18.png" descr="Screen Shot 2022-05-09 at 11.47.1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1860" y="4514208"/>
            <a:ext cx="5200280" cy="6008432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ChoiceBox cb = new ChoiceBox(); cb.setItems(FXCollections.observableArrayList(…"/>
          <p:cNvSpPr txBox="1"/>
          <p:nvPr/>
        </p:nvSpPr>
        <p:spPr>
          <a:xfrm>
            <a:off x="5017899" y="10194737"/>
            <a:ext cx="17538080" cy="207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spcBef>
                <a:spcPts val="800"/>
              </a:spcBef>
              <a:defRPr sz="2300">
                <a:solidFill>
                  <a:srgbClr val="080808"/>
                </a:solidFill>
              </a:defRPr>
            </a:pPr>
            <a:endParaRPr/>
          </a:p>
          <a:p>
            <a:pPr defTabSz="457200">
              <a:spcBef>
                <a:spcPts val="800"/>
              </a:spcBef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ChoiceBox cb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ChoiceBox(); </a:t>
            </a:r>
            <a:r>
              <a:rPr>
                <a:solidFill>
                  <a:srgbClr val="000000"/>
                </a:solidFill>
              </a:rPr>
              <a:t>cb</a:t>
            </a:r>
            <a:r>
              <a:t>.setItems(</a:t>
            </a:r>
            <a:r>
              <a:rPr>
                <a:solidFill>
                  <a:srgbClr val="000000"/>
                </a:solidFill>
              </a:rPr>
              <a:t>FXCollections</a:t>
            </a:r>
            <a:r>
              <a:t>.</a:t>
            </a:r>
            <a:r>
              <a:rPr i="1"/>
              <a:t>observableArrayList</a:t>
            </a:r>
            <a:r>
              <a:t>(</a:t>
            </a:r>
          </a:p>
          <a:p>
            <a:pPr defTabSz="457200">
              <a:spcBef>
                <a:spcPts val="800"/>
              </a:spcBef>
              <a:defRPr sz="2300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"New Document"</a:t>
            </a:r>
            <a:r>
              <a:rPr>
                <a:solidFill>
                  <a:srgbClr val="080808"/>
                </a:solidFill>
              </a:rPr>
              <a:t>, </a:t>
            </a:r>
            <a:r>
              <a:t>"Open "</a:t>
            </a:r>
            <a:r>
              <a:rPr>
                <a:solidFill>
                  <a:srgbClr val="080808"/>
                </a:solidFill>
              </a:rPr>
              <a:t>,</a:t>
            </a:r>
          </a:p>
          <a:p>
            <a:pPr defTabSz="457200">
              <a:spcBef>
                <a:spcPts val="800"/>
              </a:spcBef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Separator(), </a:t>
            </a:r>
            <a:r>
              <a:rPr>
                <a:solidFill>
                  <a:srgbClr val="077D16"/>
                </a:solidFill>
              </a:rPr>
              <a:t>"Save"</a:t>
            </a:r>
            <a:r>
              <a:t>, </a:t>
            </a:r>
            <a:r>
              <a:rPr>
                <a:solidFill>
                  <a:srgbClr val="077D16"/>
                </a:solidFill>
              </a:rPr>
              <a:t>"Save as"</a:t>
            </a:r>
            <a:r>
              <a:t>) );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- 6</a:t>
            </a:r>
          </a:p>
        </p:txBody>
      </p:sp>
      <p:sp>
        <p:nvSpPr>
          <p:cNvPr id="193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Implement a Visual program using </a:t>
            </a:r>
            <a:r>
              <a:rPr lang="en-US" dirty="0" err="1"/>
              <a:t>Choicebox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94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32</a:t>
            </a:fld>
            <a:endParaRPr/>
          </a:p>
        </p:txBody>
      </p:sp>
      <p:pic>
        <p:nvPicPr>
          <p:cNvPr id="195" name="Screen Shot 2022-05-09 at 12.41.04.png" descr="Screen Shot 2022-05-09 at 12.41.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3162" y="4437844"/>
            <a:ext cx="7772401" cy="558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Screen Shot 2022-05-09 at 13.17.36.png" descr="Screen Shot 2022-05-09 at 13.17.3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1923" y="5832064"/>
            <a:ext cx="5225462" cy="37568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hoicebox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Choicebox</a:t>
            </a:r>
            <a:r>
              <a:rPr dirty="0"/>
              <a:t> Program</a:t>
            </a:r>
          </a:p>
        </p:txBody>
      </p:sp>
      <p:sp>
        <p:nvSpPr>
          <p:cNvPr id="199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package </a:t>
            </a:r>
            <a:r>
              <a:rPr dirty="0"/>
              <a:t>com.example.kontrollerprj1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javafx.application.Application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javafx.beans.value.ObservableValue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javafx.collections.FXCollections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javafx.fxml.FXMLLoader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javafx.scene.Parent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javafx.scene.Scene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javafx.scene.control</a:t>
            </a:r>
            <a:r>
              <a:rPr dirty="0"/>
              <a:t>.</a:t>
            </a:r>
            <a:r>
              <a:rPr dirty="0"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javafx.scene.image.Image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javafx.scene.image.ImageView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javafx.scene.layout.AnchorPane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javafx.scene.paint.Color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javafx.scene.shape.Rectangle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javafx.scene.text.Font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javafx.stage.Stage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java.io.IOException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public class </a:t>
            </a:r>
            <a:r>
              <a:rPr dirty="0" err="1"/>
              <a:t>HelloApplication</a:t>
            </a:r>
            <a:r>
              <a:rPr dirty="0"/>
              <a:t> </a:t>
            </a:r>
            <a:r>
              <a:rPr dirty="0">
                <a:solidFill>
                  <a:srgbClr val="0033B3"/>
                </a:solidFill>
              </a:rPr>
              <a:t>extends </a:t>
            </a:r>
            <a:r>
              <a:rPr dirty="0"/>
              <a:t>Application </a:t>
            </a:r>
            <a:r>
              <a:rPr dirty="0"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9E880C"/>
                </a:solidFill>
              </a:rPr>
              <a:t>    </a:t>
            </a:r>
            <a:r>
              <a:rPr dirty="0"/>
              <a:t>public void </a:t>
            </a:r>
            <a:r>
              <a:rPr dirty="0">
                <a:solidFill>
                  <a:srgbClr val="00627A"/>
                </a:solidFill>
              </a:rPr>
              <a:t>start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Stage </a:t>
            </a:r>
            <a:r>
              <a:rPr dirty="0">
                <a:solidFill>
                  <a:srgbClr val="080808"/>
                </a:solidFill>
              </a:rPr>
              <a:t>stage) </a:t>
            </a:r>
            <a:r>
              <a:rPr dirty="0"/>
              <a:t>throws </a:t>
            </a:r>
            <a:r>
              <a:rPr dirty="0" err="1">
                <a:solidFill>
                  <a:srgbClr val="000000"/>
                </a:solidFill>
              </a:rPr>
              <a:t>IOException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 err="1"/>
              <a:t>AnchorPane</a:t>
            </a:r>
            <a:r>
              <a:rPr dirty="0"/>
              <a:t> root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AnchorPane</a:t>
            </a:r>
            <a:r>
              <a:rPr dirty="0">
                <a:solidFill>
                  <a:srgbClr val="080808"/>
                </a:solidFill>
              </a:rP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/>
              <a:t>Scene scene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>
                <a:solidFill>
                  <a:srgbClr val="080808"/>
                </a:solidFill>
              </a:rPr>
              <a:t>Scene(</a:t>
            </a:r>
            <a:r>
              <a:rPr dirty="0"/>
              <a:t>root</a:t>
            </a:r>
            <a:r>
              <a:rPr dirty="0">
                <a:solidFill>
                  <a:srgbClr val="080808"/>
                </a:solidFill>
              </a:rPr>
              <a:t>, </a:t>
            </a:r>
            <a:r>
              <a:rPr dirty="0">
                <a:solidFill>
                  <a:srgbClr val="1750EB"/>
                </a:solidFill>
              </a:rPr>
              <a:t>500</a:t>
            </a:r>
            <a:r>
              <a:rPr dirty="0">
                <a:solidFill>
                  <a:srgbClr val="080808"/>
                </a:solidFill>
              </a:rPr>
              <a:t>,</a:t>
            </a:r>
            <a:r>
              <a:rPr dirty="0">
                <a:solidFill>
                  <a:srgbClr val="1750EB"/>
                </a:solidFill>
              </a:rPr>
              <a:t>300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 err="1"/>
              <a:t>ChoiceBox</a:t>
            </a:r>
            <a:r>
              <a:rPr dirty="0"/>
              <a:t> cb1</a:t>
            </a:r>
            <a:r>
              <a:rPr dirty="0">
                <a:solidFill>
                  <a:srgbClr val="080808"/>
                </a:solidFill>
              </a:rPr>
              <a:t>=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ChoiceBox</a:t>
            </a:r>
            <a:r>
              <a:rPr dirty="0">
                <a:solidFill>
                  <a:srgbClr val="080808"/>
                </a:solidFill>
              </a:rP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cb1</a:t>
            </a:r>
            <a:r>
              <a:rPr dirty="0"/>
              <a:t>.setItems(</a:t>
            </a:r>
            <a:r>
              <a:rPr dirty="0" err="1">
                <a:solidFill>
                  <a:srgbClr val="000000"/>
                </a:solidFill>
              </a:rPr>
              <a:t>FXCollections</a:t>
            </a:r>
            <a:r>
              <a:rPr dirty="0" err="1"/>
              <a:t>.</a:t>
            </a:r>
            <a:r>
              <a:rPr i="1" dirty="0" err="1"/>
              <a:t>observableArrayList</a:t>
            </a:r>
            <a:r>
              <a:rPr dirty="0"/>
              <a:t>(</a:t>
            </a:r>
            <a:r>
              <a:rPr dirty="0">
                <a:solidFill>
                  <a:srgbClr val="077D16"/>
                </a:solidFill>
              </a:rPr>
              <a:t>"Yeni </a:t>
            </a:r>
            <a:r>
              <a:rPr dirty="0" err="1">
                <a:solidFill>
                  <a:srgbClr val="077D16"/>
                </a:solidFill>
              </a:rPr>
              <a:t>Doküman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/>
              <a:t>, 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 err="1">
                <a:solidFill>
                  <a:srgbClr val="077D16"/>
                </a:solidFill>
              </a:rPr>
              <a:t>Aç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/>
              <a:t>,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/>
              <a:t>Separator(),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 err="1">
                <a:solidFill>
                  <a:srgbClr val="077D16"/>
                </a:solidFill>
              </a:rPr>
              <a:t>Kaydet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/>
              <a:t>, 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 err="1">
                <a:solidFill>
                  <a:srgbClr val="077D16"/>
                </a:solidFill>
              </a:rPr>
              <a:t>Farklı</a:t>
            </a:r>
            <a:r>
              <a:rPr dirty="0">
                <a:solidFill>
                  <a:srgbClr val="077D16"/>
                </a:solidFill>
              </a:rPr>
              <a:t> </a:t>
            </a:r>
            <a:r>
              <a:rPr dirty="0" err="1">
                <a:solidFill>
                  <a:srgbClr val="077D16"/>
                </a:solidFill>
              </a:rPr>
              <a:t>Kaydet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/>
              <a:t>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>
                <a:solidFill>
                  <a:srgbClr val="000000"/>
                </a:solidFill>
              </a:rPr>
              <a:t>cb1</a:t>
            </a:r>
            <a:r>
              <a:rPr dirty="0"/>
              <a:t>.getSelectionModel().</a:t>
            </a:r>
            <a:r>
              <a:rPr dirty="0" err="1"/>
              <a:t>selectedIndexProperty</a:t>
            </a:r>
            <a:r>
              <a:rPr dirty="0"/>
              <a:t>().</a:t>
            </a:r>
            <a:r>
              <a:rPr dirty="0" err="1"/>
              <a:t>addListener</a:t>
            </a:r>
            <a:r>
              <a:rPr dirty="0"/>
              <a:t>(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(</a:t>
            </a:r>
            <a:r>
              <a:rPr dirty="0" err="1">
                <a:solidFill>
                  <a:srgbClr val="000000"/>
                </a:solidFill>
              </a:rPr>
              <a:t>ObservableValue</a:t>
            </a:r>
            <a:r>
              <a:rPr dirty="0"/>
              <a:t>&lt;? </a:t>
            </a:r>
            <a:r>
              <a:rPr dirty="0">
                <a:solidFill>
                  <a:srgbClr val="0033B3"/>
                </a:solidFill>
              </a:rPr>
              <a:t>extends </a:t>
            </a:r>
            <a:r>
              <a:rPr dirty="0">
                <a:solidFill>
                  <a:srgbClr val="000000"/>
                </a:solidFill>
              </a:rPr>
              <a:t>Number</a:t>
            </a:r>
            <a:r>
              <a:rPr dirty="0"/>
              <a:t>&gt; </a:t>
            </a:r>
            <a:r>
              <a:rPr dirty="0" err="1"/>
              <a:t>ov</a:t>
            </a:r>
            <a:r>
              <a:rPr dirty="0"/>
              <a:t>, </a:t>
            </a:r>
            <a:r>
              <a:rPr dirty="0">
                <a:solidFill>
                  <a:srgbClr val="000000"/>
                </a:solidFill>
              </a:rPr>
              <a:t>Number </a:t>
            </a:r>
            <a:r>
              <a:rPr dirty="0" err="1"/>
              <a:t>old_val</a:t>
            </a:r>
            <a:r>
              <a:rPr dirty="0"/>
              <a:t>, </a:t>
            </a:r>
            <a:r>
              <a:rPr dirty="0">
                <a:solidFill>
                  <a:srgbClr val="000000"/>
                </a:solidFill>
              </a:rPr>
              <a:t>Number </a:t>
            </a:r>
            <a:r>
              <a:rPr dirty="0" err="1"/>
              <a:t>new_val</a:t>
            </a:r>
            <a:r>
              <a:rPr dirty="0"/>
              <a:t>) -&gt; { </a:t>
            </a:r>
            <a:r>
              <a:rPr dirty="0" err="1">
                <a:solidFill>
                  <a:srgbClr val="851F91"/>
                </a:solidFill>
              </a:rPr>
              <a:t>stage</a:t>
            </a:r>
            <a:r>
              <a:rPr dirty="0" err="1"/>
              <a:t>.setTitle</a:t>
            </a:r>
            <a:r>
              <a:rPr dirty="0"/>
              <a:t>(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 err="1">
                <a:solidFill>
                  <a:srgbClr val="077D16"/>
                </a:solidFill>
              </a:rPr>
              <a:t>Eleman</a:t>
            </a:r>
            <a:r>
              <a:rPr dirty="0">
                <a:solidFill>
                  <a:srgbClr val="077D16"/>
                </a:solidFill>
              </a:rPr>
              <a:t> </a:t>
            </a:r>
            <a:r>
              <a:rPr dirty="0" err="1">
                <a:solidFill>
                  <a:srgbClr val="077D16"/>
                </a:solidFill>
              </a:rPr>
              <a:t>seçildi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/>
              <a:t>);});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>
                <a:solidFill>
                  <a:srgbClr val="000000"/>
                </a:solidFill>
              </a:rPr>
              <a:t>cb1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stage.setTitle</a:t>
            </a:r>
            <a:r>
              <a:rPr dirty="0"/>
              <a:t>(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 err="1">
                <a:solidFill>
                  <a:srgbClr val="077D16"/>
                </a:solidFill>
              </a:rPr>
              <a:t>Kontroller</a:t>
            </a:r>
            <a:r>
              <a:rPr dirty="0">
                <a:solidFill>
                  <a:srgbClr val="077D16"/>
                </a:solidFill>
              </a:rPr>
              <a:t>!"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stage.setScene</a:t>
            </a:r>
            <a:r>
              <a:rPr dirty="0"/>
              <a:t>(</a:t>
            </a:r>
            <a:r>
              <a:rPr dirty="0">
                <a:solidFill>
                  <a:srgbClr val="000000"/>
                </a:solidFill>
              </a:rPr>
              <a:t>scene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stage.show</a:t>
            </a:r>
            <a:r>
              <a:rPr dirty="0"/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public static void </a:t>
            </a:r>
            <a:r>
              <a:rPr dirty="0">
                <a:solidFill>
                  <a:srgbClr val="00627A"/>
                </a:solidFill>
              </a:rPr>
              <a:t>main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String</a:t>
            </a:r>
            <a:r>
              <a:rPr dirty="0">
                <a:solidFill>
                  <a:srgbClr val="080808"/>
                </a:solidFill>
              </a:rPr>
              <a:t>[] </a:t>
            </a:r>
            <a:r>
              <a:rPr dirty="0" err="1">
                <a:solidFill>
                  <a:srgbClr val="080808"/>
                </a:solidFill>
              </a:rPr>
              <a:t>args</a:t>
            </a:r>
            <a:r>
              <a:rPr dirty="0">
                <a:solidFill>
                  <a:srgbClr val="080808"/>
                </a:solidFill>
              </a:rPr>
              <a:t>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i="1" dirty="0"/>
              <a:t>launch</a:t>
            </a:r>
            <a:r>
              <a:rPr dirty="0"/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fiel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Textfield</a:t>
            </a:r>
          </a:p>
        </p:txBody>
      </p:sp>
      <p:sp>
        <p:nvSpPr>
          <p:cNvPr id="202" name="Textfield ile girdi okuy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read the input with the </a:t>
            </a:r>
            <a:r>
              <a:rPr lang="en-US" dirty="0" err="1"/>
              <a:t>textfield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203" name="Screen Shot 2022-05-09 at 13.20.07.png" descr="Screen Shot 2022-05-09 at 13.20.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1166" y="3731249"/>
            <a:ext cx="10881669" cy="4298454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Label label1 = new Label(&quot;Adınız:&quot;);…"/>
          <p:cNvSpPr txBox="1"/>
          <p:nvPr/>
        </p:nvSpPr>
        <p:spPr>
          <a:xfrm>
            <a:off x="7925376" y="8062992"/>
            <a:ext cx="8533248" cy="327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defTabSz="457200">
              <a:spcBef>
                <a:spcPts val="800"/>
              </a:spcBef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Label label1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Label(</a:t>
            </a:r>
            <a:r>
              <a:rPr>
                <a:solidFill>
                  <a:srgbClr val="077D16"/>
                </a:solidFill>
              </a:rPr>
              <a:t>"Adınız:"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defTabSz="457200">
              <a:spcBef>
                <a:spcPts val="800"/>
              </a:spcBef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TextField textField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TextField ();</a:t>
            </a:r>
          </a:p>
          <a:p>
            <a:pPr defTabSz="457200">
              <a:spcBef>
                <a:spcPts val="800"/>
              </a:spcBef>
              <a:defRPr sz="2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HBox hb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HBox();</a:t>
            </a:r>
          </a:p>
          <a:p>
            <a:pPr defTabSz="457200">
              <a:spcBef>
                <a:spcPts val="800"/>
              </a:spcBef>
              <a:defRPr sz="2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hb</a:t>
            </a:r>
            <a:r>
              <a:t>.getChildren().addAll(</a:t>
            </a:r>
            <a:r>
              <a:rPr>
                <a:solidFill>
                  <a:srgbClr val="000000"/>
                </a:solidFill>
              </a:rPr>
              <a:t>label1</a:t>
            </a:r>
            <a:r>
              <a:t>, </a:t>
            </a:r>
            <a:r>
              <a:rPr>
                <a:solidFill>
                  <a:srgbClr val="000000"/>
                </a:solidFill>
              </a:rPr>
              <a:t>textField</a:t>
            </a:r>
            <a:r>
              <a:t>);</a:t>
            </a:r>
          </a:p>
          <a:p>
            <a:pPr defTabSz="457200">
              <a:spcBef>
                <a:spcPts val="800"/>
              </a:spcBef>
              <a:defRPr sz="2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hb</a:t>
            </a:r>
            <a:r>
              <a:t>.setSpacing(</a:t>
            </a:r>
            <a:r>
              <a:rPr>
                <a:solidFill>
                  <a:srgbClr val="1750EB"/>
                </a:solidFill>
              </a:rPr>
              <a:t>10</a:t>
            </a:r>
            <a:r>
              <a:t>);</a:t>
            </a:r>
          </a:p>
          <a:p>
            <a:pPr defTabSz="457200">
              <a:spcBef>
                <a:spcPts val="800"/>
              </a:spcBef>
              <a:defRPr sz="2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hb</a:t>
            </a:r>
            <a:r>
              <a:t>);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- 7</a:t>
            </a:r>
          </a:p>
        </p:txBody>
      </p:sp>
      <p:sp>
        <p:nvSpPr>
          <p:cNvPr id="207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Implement a Visual program using a </a:t>
            </a:r>
            <a:r>
              <a:rPr lang="en-US" dirty="0" err="1"/>
              <a:t>textfield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08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35</a:t>
            </a:fld>
            <a:endParaRPr/>
          </a:p>
        </p:txBody>
      </p:sp>
      <p:pic>
        <p:nvPicPr>
          <p:cNvPr id="209" name="Screen Shot 2022-05-09 at 13.37.02.png" descr="Screen Shot 2022-05-09 at 13.37.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800" y="4724424"/>
            <a:ext cx="5232400" cy="558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field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Textfield</a:t>
            </a:r>
            <a:r>
              <a:rPr dirty="0"/>
              <a:t> Program</a:t>
            </a:r>
          </a:p>
        </p:txBody>
      </p:sp>
      <p:sp>
        <p:nvSpPr>
          <p:cNvPr id="212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javafx.event.ActionEvent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javafx.geometry.Insets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javafx.scene.layout.GridPane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javafx.scene.layout.HBox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javafx.scene.paint.Color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javafx.scene.text.Font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GridPane root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GridPane();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.setPadding(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Insets(</a:t>
            </a:r>
            <a:r>
              <a:rPr>
                <a:solidFill>
                  <a:srgbClr val="1750EB"/>
                </a:solidFill>
              </a:rPr>
              <a:t>10</a:t>
            </a:r>
            <a:r>
              <a:t>, </a:t>
            </a:r>
            <a:r>
              <a:rPr>
                <a:solidFill>
                  <a:srgbClr val="1750EB"/>
                </a:solidFill>
              </a:rPr>
              <a:t>10</a:t>
            </a:r>
            <a:r>
              <a:t>, </a:t>
            </a:r>
            <a:r>
              <a:rPr>
                <a:solidFill>
                  <a:srgbClr val="1750EB"/>
                </a:solidFill>
              </a:rPr>
              <a:t>10</a:t>
            </a:r>
            <a:r>
              <a:t>, </a:t>
            </a:r>
            <a:r>
              <a:rPr>
                <a:solidFill>
                  <a:srgbClr val="1750EB"/>
                </a:solidFill>
              </a:rPr>
              <a:t>10</a:t>
            </a:r>
            <a:r>
              <a:t>));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.setVgap(</a:t>
            </a:r>
            <a:r>
              <a:rPr>
                <a:solidFill>
                  <a:srgbClr val="1750EB"/>
                </a:solidFill>
              </a:rPr>
              <a:t>5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.setHgap(</a:t>
            </a:r>
            <a:r>
              <a:rPr>
                <a:solidFill>
                  <a:srgbClr val="1750EB"/>
                </a:solidFill>
              </a:rPr>
              <a:t>5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>
                <a:solidFill>
                  <a:srgbClr val="080808"/>
                </a:solidFill>
              </a:rPr>
              <a:t>        </a:t>
            </a:r>
            <a:r>
              <a:t>//Defining the Name text field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>
                <a:solidFill>
                  <a:srgbClr val="8C8C8C"/>
                </a:solidFill>
              </a:rPr>
              <a:t>        </a:t>
            </a:r>
            <a:r>
              <a:rPr>
                <a:solidFill>
                  <a:srgbClr val="0033B3"/>
                </a:solidFill>
              </a:rPr>
              <a:t>final </a:t>
            </a:r>
            <a:r>
              <a:t>TextField ad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TextField();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rPr>
                <a:solidFill>
                  <a:srgbClr val="000000"/>
                </a:solidFill>
              </a:rPr>
              <a:t>ad</a:t>
            </a:r>
            <a:r>
              <a:rPr>
                <a:solidFill>
                  <a:srgbClr val="080808"/>
                </a:solidFill>
              </a:rPr>
              <a:t>.setPromptText(</a:t>
            </a:r>
            <a:r>
              <a:t>"Adınızı giriniz."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GridPane</a:t>
            </a:r>
            <a:r>
              <a:t>.</a:t>
            </a:r>
            <a:r>
              <a:rPr i="1"/>
              <a:t>setConstraints</a:t>
            </a:r>
            <a:r>
              <a:t>(</a:t>
            </a:r>
            <a:r>
              <a:rPr>
                <a:solidFill>
                  <a:srgbClr val="000000"/>
                </a:solidFill>
              </a:rPr>
              <a:t>ad</a:t>
            </a:r>
            <a: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ad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>
                <a:solidFill>
                  <a:srgbClr val="080808"/>
                </a:solidFill>
              </a:rPr>
              <a:t>        </a:t>
            </a:r>
            <a:r>
              <a:t>//Defining the Last Name text field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>
                <a:solidFill>
                  <a:srgbClr val="8C8C8C"/>
                </a:solidFill>
              </a:rPr>
              <a:t>        </a:t>
            </a:r>
            <a:r>
              <a:rPr>
                <a:solidFill>
                  <a:srgbClr val="0033B3"/>
                </a:solidFill>
              </a:rPr>
              <a:t>final </a:t>
            </a:r>
            <a:r>
              <a:t>TextField soyad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TextField();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rPr>
                <a:solidFill>
                  <a:srgbClr val="000000"/>
                </a:solidFill>
              </a:rPr>
              <a:t>soyad</a:t>
            </a:r>
            <a:r>
              <a:rPr>
                <a:solidFill>
                  <a:srgbClr val="080808"/>
                </a:solidFill>
              </a:rPr>
              <a:t>.setPromptText(</a:t>
            </a:r>
            <a:r>
              <a:t>"Soyadınızı giriniz."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GridPane</a:t>
            </a:r>
            <a:r>
              <a:t>.</a:t>
            </a:r>
            <a:r>
              <a:rPr i="1"/>
              <a:t>setConstraints</a:t>
            </a:r>
            <a:r>
              <a:t>(</a:t>
            </a:r>
            <a:r>
              <a:rPr>
                <a:solidFill>
                  <a:srgbClr val="000000"/>
                </a:solidFill>
              </a:rPr>
              <a:t>soyad</a:t>
            </a:r>
            <a: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t>, </a:t>
            </a:r>
            <a:r>
              <a:rPr>
                <a:solidFill>
                  <a:srgbClr val="1750EB"/>
                </a:solidFill>
              </a:rPr>
              <a:t>1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soyad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>
                <a:solidFill>
                  <a:srgbClr val="080808"/>
                </a:solidFill>
              </a:rPr>
              <a:t>        </a:t>
            </a:r>
            <a:r>
              <a:t>//Defining the Comment text field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>
                <a:solidFill>
                  <a:srgbClr val="8C8C8C"/>
                </a:solidFill>
              </a:rPr>
              <a:t>        </a:t>
            </a:r>
            <a:r>
              <a:rPr>
                <a:solidFill>
                  <a:srgbClr val="0033B3"/>
                </a:solidFill>
              </a:rPr>
              <a:t>final </a:t>
            </a:r>
            <a:r>
              <a:t>TextField yorum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TextField();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yorum</a:t>
            </a:r>
            <a:r>
              <a:t>.setPromptText(</a:t>
            </a:r>
            <a:r>
              <a:rPr>
                <a:solidFill>
                  <a:srgbClr val="077D16"/>
                </a:solidFill>
              </a:rPr>
              <a:t>"Yorumunuz."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GridPane</a:t>
            </a:r>
            <a:r>
              <a:t>.</a:t>
            </a:r>
            <a:r>
              <a:rPr i="1"/>
              <a:t>setConstraints</a:t>
            </a:r>
            <a:r>
              <a:t>(</a:t>
            </a:r>
            <a:r>
              <a:rPr>
                <a:solidFill>
                  <a:srgbClr val="000000"/>
                </a:solidFill>
              </a:rPr>
              <a:t>yorum</a:t>
            </a:r>
            <a: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t>, </a:t>
            </a:r>
            <a:r>
              <a:rPr>
                <a:solidFill>
                  <a:srgbClr val="1750EB"/>
                </a:solidFill>
              </a:rPr>
              <a:t>2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yorum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>
                <a:solidFill>
                  <a:srgbClr val="080808"/>
                </a:solidFill>
              </a:rPr>
              <a:t>        </a:t>
            </a:r>
            <a:r>
              <a:t>//Defining the Submit button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>
                <a:solidFill>
                  <a:srgbClr val="8C8C8C"/>
                </a:solidFill>
              </a:rPr>
              <a:t>        </a:t>
            </a:r>
            <a:r>
              <a:t>Button gonder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Button(</a:t>
            </a:r>
            <a:r>
              <a:rPr>
                <a:solidFill>
                  <a:srgbClr val="077D16"/>
                </a:solidFill>
              </a:rPr>
              <a:t>"Gönder"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GridPane</a:t>
            </a:r>
            <a:r>
              <a:t>.</a:t>
            </a:r>
            <a:r>
              <a:rPr i="1"/>
              <a:t>setConstraints</a:t>
            </a:r>
            <a:r>
              <a:t>(</a:t>
            </a:r>
            <a:r>
              <a:rPr>
                <a:solidFill>
                  <a:srgbClr val="000000"/>
                </a:solidFill>
              </a:rPr>
              <a:t>gonder</a:t>
            </a:r>
            <a:r>
              <a:t>, </a:t>
            </a:r>
            <a:r>
              <a:rPr>
                <a:solidFill>
                  <a:srgbClr val="1750EB"/>
                </a:solidFill>
              </a:rPr>
              <a:t>1</a:t>
            </a:r>
            <a: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gonder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>
                <a:solidFill>
                  <a:srgbClr val="080808"/>
                </a:solidFill>
              </a:rPr>
              <a:t>        </a:t>
            </a:r>
            <a:r>
              <a:t>//Defining the Clear button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>
                <a:solidFill>
                  <a:srgbClr val="8C8C8C"/>
                </a:solidFill>
              </a:rPr>
              <a:t>        </a:t>
            </a:r>
            <a:r>
              <a:t>Button temizle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Button(</a:t>
            </a:r>
            <a:r>
              <a:rPr>
                <a:solidFill>
                  <a:srgbClr val="077D16"/>
                </a:solidFill>
              </a:rPr>
              <a:t>"Temizle"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GridPane</a:t>
            </a:r>
            <a:r>
              <a:t>.</a:t>
            </a:r>
            <a:r>
              <a:rPr i="1"/>
              <a:t>setConstraints</a:t>
            </a:r>
            <a:r>
              <a:t>(</a:t>
            </a:r>
            <a:r>
              <a:rPr>
                <a:solidFill>
                  <a:srgbClr val="000000"/>
                </a:solidFill>
              </a:rPr>
              <a:t>temizle</a:t>
            </a:r>
            <a:r>
              <a:t>, </a:t>
            </a:r>
            <a:r>
              <a:rPr>
                <a:solidFill>
                  <a:srgbClr val="1750EB"/>
                </a:solidFill>
              </a:rPr>
              <a:t>1</a:t>
            </a:r>
            <a:r>
              <a:t>, </a:t>
            </a:r>
            <a:r>
              <a:rPr>
                <a:solidFill>
                  <a:srgbClr val="1750EB"/>
                </a:solidFill>
              </a:rPr>
              <a:t>1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temizle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"Kontroller!"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root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300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300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0">
                <a:solidFill>
                  <a:srgbClr val="080808"/>
                </a:solidFill>
              </a:rPr>
              <a:t>        </a:t>
            </a:r>
            <a:r>
              <a:t>//Adding a Label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i="1">
                <a:solidFill>
                  <a:srgbClr val="8C8C8C"/>
                </a:solidFill>
              </a:rPr>
              <a:t>        </a:t>
            </a:r>
            <a:r>
              <a:rPr>
                <a:solidFill>
                  <a:srgbClr val="0033B3"/>
                </a:solidFill>
              </a:rPr>
              <a:t>final </a:t>
            </a:r>
            <a:r>
              <a:rPr>
                <a:solidFill>
                  <a:srgbClr val="000000"/>
                </a:solidFill>
              </a:rPr>
              <a:t>Label label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Label(); </a:t>
            </a:r>
            <a:r>
              <a:rPr>
                <a:solidFill>
                  <a:srgbClr val="000000"/>
                </a:solidFill>
              </a:rPr>
              <a:t>GridPane</a:t>
            </a:r>
            <a:r>
              <a:t>.</a:t>
            </a:r>
            <a:r>
              <a:rPr i="1"/>
              <a:t>setConstraints</a:t>
            </a:r>
            <a:r>
              <a:t>(</a:t>
            </a:r>
            <a:r>
              <a:rPr>
                <a:solidFill>
                  <a:srgbClr val="000000"/>
                </a:solidFill>
              </a:rPr>
              <a:t>label</a:t>
            </a:r>
            <a: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t>, </a:t>
            </a:r>
            <a:r>
              <a:rPr>
                <a:solidFill>
                  <a:srgbClr val="1750EB"/>
                </a:solidFill>
              </a:rPr>
              <a:t>3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GridPane</a:t>
            </a:r>
            <a:r>
              <a:t>.</a:t>
            </a:r>
            <a:r>
              <a:rPr i="1"/>
              <a:t>setColumnSpan</a:t>
            </a:r>
            <a:r>
              <a:t>(</a:t>
            </a:r>
            <a:r>
              <a:rPr>
                <a:solidFill>
                  <a:srgbClr val="000000"/>
                </a:solidFill>
              </a:rPr>
              <a:t>label</a:t>
            </a:r>
            <a:r>
              <a:t>, </a:t>
            </a:r>
            <a:r>
              <a:rPr>
                <a:solidFill>
                  <a:srgbClr val="1750EB"/>
                </a:solidFill>
              </a:rPr>
              <a:t>2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label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gonder</a:t>
            </a:r>
            <a:r>
              <a:t>.setOnAction((</a:t>
            </a:r>
            <a:r>
              <a:rPr>
                <a:solidFill>
                  <a:srgbClr val="000000"/>
                </a:solidFill>
              </a:rPr>
              <a:t>ActionEvent </a:t>
            </a:r>
            <a:r>
              <a:t>e) -&gt; { </a:t>
            </a:r>
            <a:r>
              <a:rPr>
                <a:solidFill>
                  <a:srgbClr val="0033B3"/>
                </a:solidFill>
              </a:rPr>
              <a:t>if</a:t>
            </a:r>
            <a:r>
              <a:t>(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(</a:t>
            </a:r>
            <a:r>
              <a:rPr>
                <a:solidFill>
                  <a:srgbClr val="851F91"/>
                </a:solidFill>
              </a:rPr>
              <a:t>yorum</a:t>
            </a:r>
            <a:r>
              <a:t>.getText() != </a:t>
            </a:r>
            <a:r>
              <a:rPr>
                <a:solidFill>
                  <a:srgbClr val="0033B3"/>
                </a:solidFill>
              </a:rPr>
              <a:t>null </a:t>
            </a:r>
            <a:r>
              <a:t>&amp;&amp; !</a:t>
            </a:r>
            <a:r>
              <a:rPr>
                <a:solidFill>
                  <a:srgbClr val="851F91"/>
                </a:solidFill>
              </a:rPr>
              <a:t>yorum</a:t>
            </a:r>
            <a:r>
              <a:t>.getText().isEmpty()) ){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</a:t>
            </a:r>
            <a:r>
              <a:rPr>
                <a:solidFill>
                  <a:srgbClr val="851F91"/>
                </a:solidFill>
              </a:rPr>
              <a:t>label</a:t>
            </a:r>
            <a:r>
              <a:t>.setText(</a:t>
            </a:r>
            <a:r>
              <a:rPr>
                <a:solidFill>
                  <a:srgbClr val="851F91"/>
                </a:solidFill>
              </a:rPr>
              <a:t>ad</a:t>
            </a:r>
            <a:r>
              <a:t>.getText() + </a:t>
            </a:r>
            <a:r>
              <a:rPr>
                <a:solidFill>
                  <a:srgbClr val="077D16"/>
                </a:solidFill>
              </a:rPr>
              <a:t>" " </a:t>
            </a:r>
            <a:r>
              <a:t>+ </a:t>
            </a:r>
            <a:r>
              <a:rPr>
                <a:solidFill>
                  <a:srgbClr val="851F91"/>
                </a:solidFill>
              </a:rPr>
              <a:t>soyad</a:t>
            </a:r>
            <a:r>
              <a:t>.getText() + </a:t>
            </a:r>
            <a:r>
              <a:rPr>
                <a:solidFill>
                  <a:srgbClr val="077D16"/>
                </a:solidFill>
              </a:rPr>
              <a:t>", "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    </a:t>
            </a:r>
            <a:r>
              <a:rPr>
                <a:solidFill>
                  <a:srgbClr val="080808"/>
                </a:solidFill>
              </a:rPr>
              <a:t>+ </a:t>
            </a:r>
            <a:r>
              <a:t>"yorumunuz için teşekkürler!"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}</a:t>
            </a:r>
            <a:r>
              <a:rPr>
                <a:solidFill>
                  <a:srgbClr val="0033B3"/>
                </a:solidFill>
              </a:rPr>
              <a:t>else</a:t>
            </a:r>
            <a:r>
              <a:t>{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    </a:t>
            </a:r>
            <a:r>
              <a:rPr>
                <a:solidFill>
                  <a:srgbClr val="851F91"/>
                </a:solidFill>
              </a:rPr>
              <a:t>label</a:t>
            </a:r>
            <a:r>
              <a:rPr>
                <a:solidFill>
                  <a:srgbClr val="080808"/>
                </a:solidFill>
              </a:rPr>
              <a:t>.setText(</a:t>
            </a:r>
            <a:r>
              <a:t>"Bir yorum yapmadınız."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} });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temizle</a:t>
            </a:r>
            <a:r>
              <a:t>.setOnAction((</a:t>
            </a:r>
            <a:r>
              <a:rPr>
                <a:solidFill>
                  <a:srgbClr val="000000"/>
                </a:solidFill>
              </a:rPr>
              <a:t>ActionEvent </a:t>
            </a:r>
            <a:r>
              <a:t>e) -&gt; { </a:t>
            </a:r>
            <a:r>
              <a:rPr>
                <a:solidFill>
                  <a:srgbClr val="851F91"/>
                </a:solidFill>
              </a:rPr>
              <a:t>ad</a:t>
            </a:r>
            <a:r>
              <a:t>.clear();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</a:t>
            </a:r>
            <a:r>
              <a:rPr>
                <a:solidFill>
                  <a:srgbClr val="851F91"/>
                </a:solidFill>
              </a:rPr>
              <a:t>soyad</a:t>
            </a:r>
            <a:r>
              <a:t>.clear(); </a:t>
            </a:r>
            <a:r>
              <a:rPr>
                <a:solidFill>
                  <a:srgbClr val="851F91"/>
                </a:solidFill>
              </a:rPr>
              <a:t>yorum</a:t>
            </a:r>
            <a:r>
              <a:t>.clear(); </a:t>
            </a:r>
            <a:r>
              <a:rPr>
                <a:solidFill>
                  <a:srgbClr val="851F91"/>
                </a:solidFill>
              </a:rPr>
              <a:t>label</a:t>
            </a:r>
            <a:r>
              <a:t>.setText(</a:t>
            </a:r>
            <a:r>
              <a:rPr>
                <a:solidFill>
                  <a:srgbClr val="0033B3"/>
                </a:solidFill>
              </a:rPr>
              <a:t>null</a:t>
            </a:r>
            <a:r>
              <a:t>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});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315468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89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assword Fiel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Password Field</a:t>
            </a:r>
          </a:p>
        </p:txBody>
      </p:sp>
      <p:sp>
        <p:nvSpPr>
          <p:cNvPr id="215" name="Password field ile şifre okuy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read the password with the password field.</a:t>
            </a:r>
            <a:endParaRPr dirty="0"/>
          </a:p>
        </p:txBody>
      </p:sp>
      <p:pic>
        <p:nvPicPr>
          <p:cNvPr id="216" name="Screen Shot 2022-05-09 at 15.48.02.png" descr="Screen Shot 2022-05-09 at 15.48.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1461" y="4230291"/>
            <a:ext cx="9279154" cy="3313984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PasswordField passwordField = new PasswordField();…"/>
          <p:cNvSpPr txBox="1"/>
          <p:nvPr/>
        </p:nvSpPr>
        <p:spPr>
          <a:xfrm>
            <a:off x="6355401" y="6731024"/>
            <a:ext cx="11673198" cy="149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defTabSz="457200">
              <a:spcBef>
                <a:spcPts val="8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PasswordField passwordField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PasswordField(); </a:t>
            </a:r>
          </a:p>
          <a:p>
            <a:pPr defTabSz="457200">
              <a:spcBef>
                <a:spcPts val="800"/>
              </a:spcBef>
              <a:defRPr sz="3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passwordField</a:t>
            </a:r>
            <a:r>
              <a:t>.setPromptText(</a:t>
            </a:r>
            <a:r>
              <a:rPr>
                <a:solidFill>
                  <a:srgbClr val="077D16"/>
                </a:solidFill>
              </a:rPr>
              <a:t>"Şifreniz"</a:t>
            </a:r>
            <a:r>
              <a:t>);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- 8</a:t>
            </a:r>
          </a:p>
        </p:txBody>
      </p:sp>
      <p:sp>
        <p:nvSpPr>
          <p:cNvPr id="220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Implement a Visual program using Password.</a:t>
            </a:r>
            <a:endParaRPr dirty="0"/>
          </a:p>
        </p:txBody>
      </p:sp>
      <p:sp>
        <p:nvSpPr>
          <p:cNvPr id="221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38</a:t>
            </a:fld>
            <a:endParaRPr/>
          </a:p>
        </p:txBody>
      </p:sp>
      <p:pic>
        <p:nvPicPr>
          <p:cNvPr id="222" name="Screen Shot 2022-05-09 at 15.59.22.png" descr="Screen Shot 2022-05-09 at 15.59.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800" y="4064000"/>
            <a:ext cx="5232400" cy="558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assword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Password Program</a:t>
            </a:r>
          </a:p>
        </p:txBody>
      </p:sp>
      <p:sp>
        <p:nvSpPr>
          <p:cNvPr id="225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javafx.event.ActionEvent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javafx.geometry.Insets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javafx.geometry.Pos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javafx.scene.layout.GridPane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javafx.scene.layout.HBox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javafx.scene.layout.VBox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javafx.scene.paint.Color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javafx.scene.text.Font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rPr>
                <a:solidFill>
                  <a:srgbClr val="0033B3"/>
                </a:solidFill>
              </a:rPr>
              <a:t>final </a:t>
            </a:r>
            <a:r>
              <a:t>Label message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Label(</a:t>
            </a:r>
            <a:r>
              <a:rPr>
                <a:solidFill>
                  <a:srgbClr val="077D16"/>
                </a:solidFill>
              </a:rPr>
              <a:t>""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VBox vb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VBox();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vb</a:t>
            </a:r>
            <a:r>
              <a:t>.setPadding(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Insets(</a:t>
            </a:r>
            <a:r>
              <a:rPr>
                <a:solidFill>
                  <a:srgbClr val="1750EB"/>
                </a:solidFill>
              </a:rPr>
              <a:t>10</a:t>
            </a:r>
            <a: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t>, </a:t>
            </a:r>
            <a:r>
              <a:rPr>
                <a:solidFill>
                  <a:srgbClr val="1750EB"/>
                </a:solidFill>
              </a:rPr>
              <a:t>10</a:t>
            </a:r>
            <a:r>
              <a:t>));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vb</a:t>
            </a:r>
            <a:r>
              <a:t>.setSpacing(</a:t>
            </a:r>
            <a:r>
              <a:rPr>
                <a:solidFill>
                  <a:srgbClr val="1750EB"/>
                </a:solidFill>
              </a:rPr>
              <a:t>10</a:t>
            </a:r>
            <a: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HBox hb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HBox();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hb</a:t>
            </a:r>
            <a:r>
              <a:t>.setSpacing(</a:t>
            </a:r>
            <a:r>
              <a:rPr>
                <a:solidFill>
                  <a:srgbClr val="1750EB"/>
                </a:solidFill>
              </a:rPr>
              <a:t>10</a:t>
            </a:r>
            <a: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hb</a:t>
            </a:r>
            <a:r>
              <a:t>.setAlignment(</a:t>
            </a:r>
            <a:r>
              <a:rPr>
                <a:solidFill>
                  <a:srgbClr val="000000"/>
                </a:solidFill>
              </a:rPr>
              <a:t>Pos</a:t>
            </a:r>
            <a:r>
              <a:t>.</a:t>
            </a:r>
            <a:r>
              <a:rPr i="1">
                <a:solidFill>
                  <a:srgbClr val="872094"/>
                </a:solidFill>
              </a:rPr>
              <a:t>CENTER_LEFT</a:t>
            </a:r>
            <a: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"Kontroller!"</a:t>
            </a:r>
            <a: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vb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300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300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Label label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Label(</a:t>
            </a:r>
            <a:r>
              <a:rPr>
                <a:solidFill>
                  <a:srgbClr val="077D16"/>
                </a:solidFill>
              </a:rPr>
              <a:t>"Şifreniz"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PasswordField pb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PasswordField();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pb</a:t>
            </a:r>
            <a:r>
              <a:t>.setOnAction((</a:t>
            </a:r>
            <a:r>
              <a:rPr>
                <a:solidFill>
                  <a:srgbClr val="000000"/>
                </a:solidFill>
              </a:rPr>
              <a:t>ActionEvent </a:t>
            </a:r>
            <a:r>
              <a:t>e) -&gt; {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</a:t>
            </a:r>
            <a:r>
              <a:rPr>
                <a:solidFill>
                  <a:srgbClr val="0033B3"/>
                </a:solidFill>
              </a:rPr>
              <a:t>if </a:t>
            </a:r>
            <a:r>
              <a:t>(!</a:t>
            </a:r>
            <a:r>
              <a:rPr>
                <a:solidFill>
                  <a:srgbClr val="851F91"/>
                </a:solidFill>
              </a:rPr>
              <a:t>pb</a:t>
            </a:r>
            <a:r>
              <a:t>.getText().equals(</a:t>
            </a:r>
            <a:r>
              <a:rPr>
                <a:solidFill>
                  <a:srgbClr val="077D16"/>
                </a:solidFill>
              </a:rPr>
              <a:t>"AA"</a:t>
            </a:r>
            <a:r>
              <a:t>)) {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        </a:t>
            </a:r>
            <a:r>
              <a:rPr>
                <a:solidFill>
                  <a:srgbClr val="851F91"/>
                </a:solidFill>
              </a:rPr>
              <a:t>message</a:t>
            </a:r>
            <a:r>
              <a:rPr>
                <a:solidFill>
                  <a:srgbClr val="080808"/>
                </a:solidFill>
              </a:rPr>
              <a:t>.setText(</a:t>
            </a:r>
            <a:r>
              <a:t>"Your password is incorrect!"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</a:t>
            </a:r>
            <a:r>
              <a:rPr>
                <a:solidFill>
                  <a:srgbClr val="851F91"/>
                </a:solidFill>
              </a:rPr>
              <a:t>message</a:t>
            </a:r>
            <a:r>
              <a:t>.setTextFill(</a:t>
            </a:r>
            <a:r>
              <a:rPr>
                <a:solidFill>
                  <a:srgbClr val="000000"/>
                </a:solidFill>
              </a:rPr>
              <a:t>Color</a:t>
            </a:r>
            <a:r>
              <a:t>.</a:t>
            </a:r>
            <a:r>
              <a:rPr i="1"/>
              <a:t>rgb</a:t>
            </a:r>
            <a:r>
              <a:t>(</a:t>
            </a:r>
            <a:r>
              <a:rPr>
                <a:solidFill>
                  <a:srgbClr val="1750EB"/>
                </a:solidFill>
              </a:rPr>
              <a:t>210</a:t>
            </a:r>
            <a:r>
              <a:t>, </a:t>
            </a:r>
            <a:r>
              <a:rPr>
                <a:solidFill>
                  <a:srgbClr val="1750EB"/>
                </a:solidFill>
              </a:rPr>
              <a:t>39</a:t>
            </a:r>
            <a:r>
              <a:t>, </a:t>
            </a:r>
            <a:r>
              <a:rPr>
                <a:solidFill>
                  <a:srgbClr val="1750EB"/>
                </a:solidFill>
              </a:rPr>
              <a:t>30</a:t>
            </a:r>
            <a:r>
              <a:t>)); }</a:t>
            </a:r>
            <a:r>
              <a:rPr>
                <a:solidFill>
                  <a:srgbClr val="0033B3"/>
                </a:solidFill>
              </a:rPr>
              <a:t>else</a:t>
            </a:r>
            <a:r>
              <a:t>{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        </a:t>
            </a:r>
            <a:r>
              <a:rPr>
                <a:solidFill>
                  <a:srgbClr val="851F91"/>
                </a:solidFill>
              </a:rPr>
              <a:t>message</a:t>
            </a:r>
            <a:r>
              <a:rPr>
                <a:solidFill>
                  <a:srgbClr val="080808"/>
                </a:solidFill>
              </a:rPr>
              <a:t>.setText(</a:t>
            </a:r>
            <a:r>
              <a:t>"Your password has been confirmed"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</a:t>
            </a:r>
            <a:r>
              <a:rPr>
                <a:solidFill>
                  <a:srgbClr val="851F91"/>
                </a:solidFill>
              </a:rPr>
              <a:t>message</a:t>
            </a:r>
            <a:r>
              <a:t>.setTextFill(</a:t>
            </a:r>
            <a:r>
              <a:rPr>
                <a:solidFill>
                  <a:srgbClr val="000000"/>
                </a:solidFill>
              </a:rPr>
              <a:t>Color</a:t>
            </a:r>
            <a:r>
              <a:t>.</a:t>
            </a:r>
            <a:r>
              <a:rPr i="1"/>
              <a:t>rgb</a:t>
            </a:r>
            <a:r>
              <a:t>(</a:t>
            </a:r>
            <a:r>
              <a:rPr>
                <a:solidFill>
                  <a:srgbClr val="1750EB"/>
                </a:solidFill>
              </a:rPr>
              <a:t>21</a:t>
            </a:r>
            <a:r>
              <a:t>, </a:t>
            </a:r>
            <a:r>
              <a:rPr>
                <a:solidFill>
                  <a:srgbClr val="1750EB"/>
                </a:solidFill>
              </a:rPr>
              <a:t>117</a:t>
            </a:r>
            <a:r>
              <a:t>, </a:t>
            </a:r>
            <a:r>
              <a:rPr>
                <a:solidFill>
                  <a:srgbClr val="1750EB"/>
                </a:solidFill>
              </a:rPr>
              <a:t>84</a:t>
            </a:r>
            <a:r>
              <a:t>)); }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</a:t>
            </a:r>
            <a:r>
              <a:rPr>
                <a:solidFill>
                  <a:srgbClr val="851F91"/>
                </a:solidFill>
              </a:rPr>
              <a:t>pb</a:t>
            </a:r>
            <a:r>
              <a:t>.clear(); });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vb</a:t>
            </a:r>
            <a:r>
              <a:t>.getChildren().addAll(</a:t>
            </a:r>
            <a:r>
              <a:rPr>
                <a:solidFill>
                  <a:srgbClr val="000000"/>
                </a:solidFill>
              </a:rPr>
              <a:t>hb</a:t>
            </a:r>
            <a:r>
              <a:t>, </a:t>
            </a:r>
            <a:r>
              <a:rPr>
                <a:solidFill>
                  <a:srgbClr val="000000"/>
                </a:solidFill>
              </a:rPr>
              <a:t>message</a:t>
            </a:r>
            <a: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hb</a:t>
            </a:r>
            <a:r>
              <a:t>.getChildren().addAll(</a:t>
            </a:r>
            <a:r>
              <a:rPr>
                <a:solidFill>
                  <a:srgbClr val="000000"/>
                </a:solidFill>
              </a:rPr>
              <a:t>label</a:t>
            </a:r>
            <a:r>
              <a:t>, </a:t>
            </a:r>
            <a:r>
              <a:rPr>
                <a:solidFill>
                  <a:srgbClr val="000000"/>
                </a:solidFill>
              </a:rPr>
              <a:t>pb</a:t>
            </a:r>
            <a: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434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261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eçen Haftaki Dersimizi Hatırlayalım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Last Lecture</a:t>
            </a:r>
          </a:p>
        </p:txBody>
      </p:sp>
      <p:sp>
        <p:nvSpPr>
          <p:cNvPr id="54" name="Özyinelemeli fonksiyonları öğrendik. Özyinelemeli fonksiyon, metodun kendi içinde bir daha çağırılması idi."/>
          <p:cNvSpPr txBox="1">
            <a:spLocks noGrp="1"/>
          </p:cNvSpPr>
          <p:nvPr>
            <p:ph type="body" idx="1"/>
          </p:nvPr>
        </p:nvSpPr>
        <p:spPr>
          <a:xfrm>
            <a:off x="7628959" y="2606681"/>
            <a:ext cx="15916812" cy="982348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JavaFX examples.</a:t>
            </a:r>
            <a:endParaRPr dirty="0"/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0757415" y="12835911"/>
            <a:ext cx="349980" cy="48382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56" name="The Java Community Process(SM) Program - java-in-education - index" descr="The Java Community Process(SM) Program - java-in-education - index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620959"/>
            <a:ext cx="7100362" cy="56101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croll Ba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Scroll Bar</a:t>
            </a:r>
          </a:p>
        </p:txBody>
      </p:sp>
      <p:sp>
        <p:nvSpPr>
          <p:cNvPr id="228" name="Scroll bar, kaydırma çubuğu ile programlarınıza görsellik kat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add visuality to your programs with scroll bar.</a:t>
            </a:r>
            <a:endParaRPr dirty="0"/>
          </a:p>
        </p:txBody>
      </p:sp>
      <p:pic>
        <p:nvPicPr>
          <p:cNvPr id="229" name="Screen Shot 2022-05-09 at 16.00.53.png" descr="Screen Shot 2022-05-09 at 16.00.5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4922" y="4830749"/>
            <a:ext cx="11127316" cy="5375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- 9</a:t>
            </a:r>
          </a:p>
        </p:txBody>
      </p:sp>
      <p:sp>
        <p:nvSpPr>
          <p:cNvPr id="232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Let’s implement a Visual program using the Scroll Bar.</a:t>
            </a:r>
            <a:endParaRPr dirty="0"/>
          </a:p>
        </p:txBody>
      </p:sp>
      <p:sp>
        <p:nvSpPr>
          <p:cNvPr id="233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41</a:t>
            </a:fld>
            <a:endParaRPr/>
          </a:p>
        </p:txBody>
      </p:sp>
      <p:pic>
        <p:nvPicPr>
          <p:cNvPr id="234" name="Screen Shot 2022-05-09 at 16.07.38.png" descr="Screen Shot 2022-05-09 at 16.07.3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0800" y="4724424"/>
            <a:ext cx="3962400" cy="558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croll Bar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Scroll Bar Program</a:t>
            </a:r>
          </a:p>
        </p:txBody>
      </p:sp>
      <p:sp>
        <p:nvSpPr>
          <p:cNvPr id="237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package </a:t>
            </a:r>
            <a:r>
              <a:rPr dirty="0"/>
              <a:t>com.example.kontrollerprj1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javafx.application.Application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javafx.scene.Scene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javafx.scene.control</a:t>
            </a:r>
            <a:r>
              <a:rPr dirty="0"/>
              <a:t>.</a:t>
            </a:r>
            <a:r>
              <a:rPr dirty="0"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javafx.scene.layout.AnchorPane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javafx.stage.Stage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java.io.IOException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public class </a:t>
            </a:r>
            <a:r>
              <a:rPr dirty="0" err="1"/>
              <a:t>HelloApplication</a:t>
            </a:r>
            <a:r>
              <a:rPr dirty="0"/>
              <a:t> </a:t>
            </a:r>
            <a:r>
              <a:rPr dirty="0">
                <a:solidFill>
                  <a:srgbClr val="0033B3"/>
                </a:solidFill>
              </a:rPr>
              <a:t>extends </a:t>
            </a:r>
            <a:r>
              <a:rPr dirty="0"/>
              <a:t>Application </a:t>
            </a:r>
            <a:r>
              <a:rPr dirty="0"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9E880C"/>
                </a:solidFill>
              </a:rPr>
              <a:t>    </a:t>
            </a:r>
            <a:r>
              <a:rPr dirty="0"/>
              <a:t>public void </a:t>
            </a:r>
            <a:r>
              <a:rPr dirty="0">
                <a:solidFill>
                  <a:srgbClr val="00627A"/>
                </a:solidFill>
              </a:rPr>
              <a:t>start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Stage </a:t>
            </a:r>
            <a:r>
              <a:rPr dirty="0">
                <a:solidFill>
                  <a:srgbClr val="080808"/>
                </a:solidFill>
              </a:rPr>
              <a:t>stage) </a:t>
            </a:r>
            <a:r>
              <a:rPr dirty="0"/>
              <a:t>throws </a:t>
            </a:r>
            <a:r>
              <a:rPr dirty="0" err="1">
                <a:solidFill>
                  <a:srgbClr val="000000"/>
                </a:solidFill>
              </a:rPr>
              <a:t>IOException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 err="1"/>
              <a:t>AnchorPane</a:t>
            </a:r>
            <a:r>
              <a:rPr dirty="0"/>
              <a:t> root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AnchorPane</a:t>
            </a:r>
            <a:r>
              <a:rPr dirty="0">
                <a:solidFill>
                  <a:srgbClr val="080808"/>
                </a:solidFill>
              </a:rP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 err="1"/>
              <a:t>ScrollBar</a:t>
            </a:r>
            <a:r>
              <a:rPr dirty="0"/>
              <a:t> </a:t>
            </a:r>
            <a:r>
              <a:rPr dirty="0" err="1"/>
              <a:t>sc</a:t>
            </a:r>
            <a:r>
              <a:rPr dirty="0"/>
              <a:t>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 err="1">
                <a:solidFill>
                  <a:srgbClr val="080808"/>
                </a:solidFill>
              </a:rPr>
              <a:t>ScrollBar</a:t>
            </a:r>
            <a:r>
              <a:rPr dirty="0">
                <a:solidFill>
                  <a:srgbClr val="080808"/>
                </a:solidFill>
              </a:rP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sc</a:t>
            </a:r>
            <a:r>
              <a:rPr dirty="0" err="1"/>
              <a:t>.setMin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0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sc</a:t>
            </a:r>
            <a:r>
              <a:rPr dirty="0" err="1"/>
              <a:t>.setMax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100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sc</a:t>
            </a:r>
            <a:r>
              <a:rPr dirty="0" err="1"/>
              <a:t>.setValue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50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</a:t>
            </a:r>
            <a:r>
              <a:rPr dirty="0"/>
              <a:t>Scene scene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>
                <a:solidFill>
                  <a:srgbClr val="080808"/>
                </a:solidFill>
              </a:rPr>
              <a:t>Scene(</a:t>
            </a:r>
            <a:r>
              <a:rPr dirty="0"/>
              <a:t>root</a:t>
            </a:r>
            <a:r>
              <a:rPr dirty="0">
                <a:solidFill>
                  <a:srgbClr val="080808"/>
                </a:solidFill>
              </a:rPr>
              <a:t>, </a:t>
            </a:r>
            <a:r>
              <a:rPr dirty="0">
                <a:solidFill>
                  <a:srgbClr val="1750EB"/>
                </a:solidFill>
              </a:rPr>
              <a:t>200</a:t>
            </a:r>
            <a:r>
              <a:rPr dirty="0">
                <a:solidFill>
                  <a:srgbClr val="080808"/>
                </a:solidFill>
              </a:rPr>
              <a:t>,</a:t>
            </a:r>
            <a:r>
              <a:rPr dirty="0">
                <a:solidFill>
                  <a:srgbClr val="1750EB"/>
                </a:solidFill>
              </a:rPr>
              <a:t>300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 err="1">
                <a:solidFill>
                  <a:srgbClr val="000000"/>
                </a:solidFill>
              </a:rPr>
              <a:t>sc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stage.setScene</a:t>
            </a:r>
            <a:r>
              <a:rPr dirty="0"/>
              <a:t>(</a:t>
            </a:r>
            <a:r>
              <a:rPr dirty="0">
                <a:solidFill>
                  <a:srgbClr val="000000"/>
                </a:solidFill>
              </a:rPr>
              <a:t>scene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dirty="0" err="1"/>
              <a:t>stage.show</a:t>
            </a:r>
            <a:r>
              <a:rPr dirty="0"/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public static void </a:t>
            </a:r>
            <a:r>
              <a:rPr dirty="0">
                <a:solidFill>
                  <a:srgbClr val="00627A"/>
                </a:solidFill>
              </a:rPr>
              <a:t>main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String</a:t>
            </a:r>
            <a:r>
              <a:rPr dirty="0">
                <a:solidFill>
                  <a:srgbClr val="080808"/>
                </a:solidFill>
              </a:rPr>
              <a:t>[] </a:t>
            </a:r>
            <a:r>
              <a:rPr dirty="0" err="1">
                <a:solidFill>
                  <a:srgbClr val="080808"/>
                </a:solidFill>
              </a:rPr>
              <a:t>args</a:t>
            </a:r>
            <a:r>
              <a:rPr dirty="0">
                <a:solidFill>
                  <a:srgbClr val="080808"/>
                </a:solidFill>
              </a:rPr>
              <a:t>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i="1" dirty="0"/>
              <a:t>launch</a:t>
            </a:r>
            <a:r>
              <a:rPr dirty="0"/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croll Pa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Scroll Pane</a:t>
            </a:r>
          </a:p>
        </p:txBody>
      </p:sp>
      <p:sp>
        <p:nvSpPr>
          <p:cNvPr id="240" name="Scroll pane ile bir pencere içine dikey ve yatay kaydırma çubukları ekleye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With the Scroll pane, you can add vertical and horizontal scroll bars into a window.</a:t>
            </a:r>
            <a:endParaRPr dirty="0"/>
          </a:p>
        </p:txBody>
      </p:sp>
      <p:pic>
        <p:nvPicPr>
          <p:cNvPr id="241" name="Screen Shot 2022-05-09 at 16.09.17.png" descr="Screen Shot 2022-05-09 at 16.09.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8348" y="4725796"/>
            <a:ext cx="6401592" cy="5890283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Image roses = new Image(getClass().getResourceAsStream(&quot;roses.jpg&quot;));…"/>
          <p:cNvSpPr txBox="1"/>
          <p:nvPr/>
        </p:nvSpPr>
        <p:spPr>
          <a:xfrm>
            <a:off x="7021702" y="10748343"/>
            <a:ext cx="16017305" cy="160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Image roses = new Image(getClass().getResourceAsStream("roses.jpg")); </a:t>
            </a:r>
          </a:p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ScrollPane sp = new ScrollPane();</a:t>
            </a:r>
          </a:p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sp.setContent(new ImageView(roses)); 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List 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List View</a:t>
            </a:r>
          </a:p>
        </p:txBody>
      </p:sp>
      <p:sp>
        <p:nvSpPr>
          <p:cNvPr id="245" name="List view ile listeden eleman seçe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select elements from the list with List view.</a:t>
            </a:r>
            <a:endParaRPr dirty="0"/>
          </a:p>
        </p:txBody>
      </p:sp>
      <p:pic>
        <p:nvPicPr>
          <p:cNvPr id="246" name="Screen Shot 2022-05-09 at 16.11.59.png" descr="Screen Shot 2022-05-09 at 16.11.5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376" y="4562418"/>
            <a:ext cx="10154435" cy="5359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Screen Shot 2022-05-09 at 16.16.28.png" descr="Screen Shot 2022-05-09 at 16.16.2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545" y="9921704"/>
            <a:ext cx="3441701" cy="1714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Screen Shot 2022-05-09 at 16.16.42.png" descr="Screen Shot 2022-05-09 at 16.16.4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5136" y="10112396"/>
            <a:ext cx="3390901" cy="1358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- 10</a:t>
            </a:r>
          </a:p>
        </p:txBody>
      </p:sp>
      <p:sp>
        <p:nvSpPr>
          <p:cNvPr id="251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Let’s implement a Visual program using List View.</a:t>
            </a:r>
            <a:endParaRPr dirty="0"/>
          </a:p>
        </p:txBody>
      </p:sp>
      <p:sp>
        <p:nvSpPr>
          <p:cNvPr id="252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45</a:t>
            </a:fld>
            <a:endParaRPr/>
          </a:p>
        </p:txBody>
      </p:sp>
      <p:pic>
        <p:nvPicPr>
          <p:cNvPr id="253" name="Screen Shot 2022-05-09 at 16.15.10.png" descr="Screen Shot 2022-05-09 at 16.15.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0800" y="3850492"/>
            <a:ext cx="3962400" cy="558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List View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List View Program</a:t>
            </a:r>
          </a:p>
        </p:txBody>
      </p:sp>
      <p:sp>
        <p:nvSpPr>
          <p:cNvPr id="256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javafx.collections.FXCollections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javafx.collections.ObservableList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AnchorPane root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AnchorPane();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ListView </a:t>
            </a:r>
            <a:r>
              <a:t>&lt;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t>&gt; </a:t>
            </a:r>
            <a:r>
              <a:rPr>
                <a:solidFill>
                  <a:srgbClr val="000000"/>
                </a:solidFill>
              </a:rPr>
              <a:t>list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ListView&lt;&gt;();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ObservableList</a:t>
            </a:r>
            <a:r>
              <a:t>&lt;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t>&gt; </a:t>
            </a:r>
            <a:r>
              <a:rPr>
                <a:solidFill>
                  <a:srgbClr val="000000"/>
                </a:solidFill>
              </a:rPr>
              <a:t>items </a:t>
            </a:r>
            <a:r>
              <a:t>= </a:t>
            </a:r>
            <a:r>
              <a:rPr>
                <a:solidFill>
                  <a:srgbClr val="000000"/>
                </a:solidFill>
              </a:rPr>
              <a:t>FXCollections</a:t>
            </a:r>
            <a:r>
              <a:t>.</a:t>
            </a:r>
            <a:r>
              <a:rPr i="1"/>
              <a:t>observableArrayList </a:t>
            </a:r>
            <a:r>
              <a:t>(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    </a:t>
            </a:r>
            <a:r>
              <a:rPr>
                <a:solidFill>
                  <a:srgbClr val="077D16"/>
                </a:solidFill>
              </a:rPr>
              <a:t>"Single"</a:t>
            </a:r>
            <a:r>
              <a:t>, </a:t>
            </a:r>
            <a:r>
              <a:rPr>
                <a:solidFill>
                  <a:srgbClr val="077D16"/>
                </a:solidFill>
              </a:rPr>
              <a:t>"Double"</a:t>
            </a:r>
            <a:r>
              <a:t>, </a:t>
            </a:r>
            <a:r>
              <a:rPr>
                <a:solidFill>
                  <a:srgbClr val="077D16"/>
                </a:solidFill>
              </a:rPr>
              <a:t>"Suite"</a:t>
            </a:r>
            <a:r>
              <a:t>, </a:t>
            </a:r>
            <a:r>
              <a:rPr>
                <a:solidFill>
                  <a:srgbClr val="077D16"/>
                </a:solidFill>
              </a:rPr>
              <a:t>"Family App"</a:t>
            </a:r>
            <a:r>
              <a:t>);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list</a:t>
            </a:r>
            <a:r>
              <a:t>.setItems(</a:t>
            </a:r>
            <a:r>
              <a:rPr>
                <a:solidFill>
                  <a:srgbClr val="000000"/>
                </a:solidFill>
              </a:rPr>
              <a:t>items</a:t>
            </a:r>
            <a:r>
              <a:t>);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root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200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300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list</a:t>
            </a:r>
            <a:r>
              <a:t>);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329184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6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able 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Table View</a:t>
            </a:r>
          </a:p>
        </p:txBody>
      </p:sp>
      <p:sp>
        <p:nvSpPr>
          <p:cNvPr id="259" name="Table view ile tablo oluştur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create tables with Table view.</a:t>
            </a:r>
            <a:endParaRPr dirty="0"/>
          </a:p>
        </p:txBody>
      </p:sp>
      <p:pic>
        <p:nvPicPr>
          <p:cNvPr id="260" name="Screen Shot 2022-05-09 at 16.18.51.png" descr="Screen Shot 2022-05-09 at 16.18.5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5500" y="4013796"/>
            <a:ext cx="7493000" cy="8051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- 11</a:t>
            </a:r>
          </a:p>
        </p:txBody>
      </p:sp>
      <p:sp>
        <p:nvSpPr>
          <p:cNvPr id="263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Let's prepare a Visual program using Table View.</a:t>
            </a:r>
            <a:endParaRPr dirty="0"/>
          </a:p>
        </p:txBody>
      </p:sp>
      <p:sp>
        <p:nvSpPr>
          <p:cNvPr id="264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48</a:t>
            </a:fld>
            <a:endParaRPr/>
          </a:p>
        </p:txBody>
      </p:sp>
      <p:pic>
        <p:nvPicPr>
          <p:cNvPr id="265" name="Screen Shot 2022-05-09 at 16.21.53.png" descr="Screen Shot 2022-05-09 at 16.21.5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0563" y="3913201"/>
            <a:ext cx="5232401" cy="777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able View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Table View Program</a:t>
            </a:r>
          </a:p>
        </p:txBody>
      </p:sp>
      <p:sp>
        <p:nvSpPr>
          <p:cNvPr id="268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javafx.collections.FXCollections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javafx.collections.ObservableList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javafx.geometry.Insets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javafx.scene.Group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javafx.scene.layout.VBox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javafx.scene.text.Font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private final </a:t>
            </a:r>
            <a:r>
              <a:rPr>
                <a:solidFill>
                  <a:srgbClr val="000000"/>
                </a:solidFill>
              </a:rPr>
              <a:t>TableView </a:t>
            </a:r>
            <a:r>
              <a:rPr>
                <a:solidFill>
                  <a:srgbClr val="872094"/>
                </a:solidFill>
              </a:rPr>
              <a:t>table </a:t>
            </a:r>
            <a:r>
              <a:rPr>
                <a:solidFill>
                  <a:srgbClr val="080808"/>
                </a:solidFill>
              </a:rPr>
              <a:t>= </a:t>
            </a:r>
            <a:r>
              <a:t>new </a:t>
            </a:r>
            <a:r>
              <a:rPr>
                <a:solidFill>
                  <a:srgbClr val="080808"/>
                </a:solidFill>
              </a:rPr>
              <a:t>TableView();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Group());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"Table View Sample"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stage.setWidth(</a:t>
            </a:r>
            <a:r>
              <a:rPr>
                <a:solidFill>
                  <a:srgbClr val="1750EB"/>
                </a:solidFill>
              </a:rPr>
              <a:t>300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stage.setHeight(</a:t>
            </a:r>
            <a:r>
              <a:rPr>
                <a:solidFill>
                  <a:srgbClr val="1750EB"/>
                </a:solidFill>
              </a:rPr>
              <a:t>500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rPr>
                <a:solidFill>
                  <a:srgbClr val="0033B3"/>
                </a:solidFill>
              </a:rPr>
              <a:t>final </a:t>
            </a:r>
            <a:r>
              <a:rPr>
                <a:solidFill>
                  <a:srgbClr val="000000"/>
                </a:solidFill>
              </a:rPr>
              <a:t>Label label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Label(</a:t>
            </a:r>
            <a:r>
              <a:t>"Address Book"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label</a:t>
            </a:r>
            <a:r>
              <a:t>.setFont(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Font(</a:t>
            </a:r>
            <a:r>
              <a:rPr>
                <a:solidFill>
                  <a:srgbClr val="077D16"/>
                </a:solidFill>
              </a:rPr>
              <a:t>"Arial"</a:t>
            </a:r>
            <a:r>
              <a:t>, </a:t>
            </a:r>
            <a:r>
              <a:rPr>
                <a:solidFill>
                  <a:srgbClr val="1750EB"/>
                </a:solidFill>
              </a:rPr>
              <a:t>20</a:t>
            </a:r>
            <a:r>
              <a:t>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872094"/>
                </a:solidFill>
              </a:rPr>
              <a:t>table</a:t>
            </a:r>
            <a:r>
              <a:t>.setEditable(</a:t>
            </a:r>
            <a:r>
              <a:rPr>
                <a:solidFill>
                  <a:srgbClr val="0033B3"/>
                </a:solidFill>
              </a:rPr>
              <a:t>true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TableColumn firstNameCol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TableColumn(</a:t>
            </a:r>
            <a:r>
              <a:rPr>
                <a:solidFill>
                  <a:srgbClr val="077D16"/>
                </a:solidFill>
              </a:rPr>
              <a:t>"First Name"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TableColumn lastNameCol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TableColumn(</a:t>
            </a:r>
            <a:r>
              <a:rPr>
                <a:solidFill>
                  <a:srgbClr val="077D16"/>
                </a:solidFill>
              </a:rPr>
              <a:t>"Last Name"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TableColumn emailCol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TableColumn(</a:t>
            </a:r>
            <a:r>
              <a:rPr>
                <a:solidFill>
                  <a:srgbClr val="077D16"/>
                </a:solidFill>
              </a:rPr>
              <a:t>"Email"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872094"/>
                </a:solidFill>
              </a:rPr>
              <a:t>table</a:t>
            </a:r>
            <a:r>
              <a:t>.getColumns().addAll(</a:t>
            </a:r>
            <a:r>
              <a:rPr>
                <a:solidFill>
                  <a:srgbClr val="000000"/>
                </a:solidFill>
              </a:rPr>
              <a:t>firstNameCol</a:t>
            </a:r>
            <a:r>
              <a:t>, </a:t>
            </a:r>
            <a:r>
              <a:rPr>
                <a:solidFill>
                  <a:srgbClr val="000000"/>
                </a:solidFill>
              </a:rPr>
              <a:t>lastNameCol</a:t>
            </a:r>
            <a:r>
              <a:t>, </a:t>
            </a:r>
            <a:r>
              <a:rPr>
                <a:solidFill>
                  <a:srgbClr val="000000"/>
                </a:solidFill>
              </a:rPr>
              <a:t>emailCol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33B3"/>
                </a:solidFill>
              </a:rPr>
              <a:t>final </a:t>
            </a:r>
            <a:r>
              <a:rPr>
                <a:solidFill>
                  <a:srgbClr val="000000"/>
                </a:solidFill>
              </a:rPr>
              <a:t>VBox vbox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VBox(); </a:t>
            </a:r>
            <a:r>
              <a:rPr>
                <a:solidFill>
                  <a:srgbClr val="000000"/>
                </a:solidFill>
              </a:rPr>
              <a:t>vbox</a:t>
            </a:r>
            <a:r>
              <a:t>.setSpacing(</a:t>
            </a:r>
            <a:r>
              <a:rPr>
                <a:solidFill>
                  <a:srgbClr val="1750EB"/>
                </a:solidFill>
              </a:rPr>
              <a:t>5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vbox</a:t>
            </a:r>
            <a:r>
              <a:t>.setPadding(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Insets(</a:t>
            </a:r>
            <a:r>
              <a:rPr>
                <a:solidFill>
                  <a:srgbClr val="1750EB"/>
                </a:solidFill>
              </a:rPr>
              <a:t>10</a:t>
            </a:r>
            <a: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t>, </a:t>
            </a:r>
            <a:r>
              <a:rPr>
                <a:solidFill>
                  <a:srgbClr val="1750EB"/>
                </a:solidFill>
              </a:rPr>
              <a:t>10</a:t>
            </a:r>
            <a:r>
              <a:t>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vbox</a:t>
            </a:r>
            <a:r>
              <a:t>.getChildren().addAll(</a:t>
            </a:r>
            <a:r>
              <a:rPr>
                <a:solidFill>
                  <a:srgbClr val="000000"/>
                </a:solidFill>
              </a:rPr>
              <a:t>label</a:t>
            </a:r>
            <a:r>
              <a:t>, </a:t>
            </a:r>
            <a:r>
              <a:rPr>
                <a:solidFill>
                  <a:srgbClr val="872094"/>
                </a:solidFill>
              </a:rPr>
              <a:t>table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((</a:t>
            </a:r>
            <a:r>
              <a:rPr>
                <a:solidFill>
                  <a:srgbClr val="000000"/>
                </a:solidFill>
              </a:rPr>
              <a:t>Group</a:t>
            </a:r>
            <a:r>
              <a:t>) 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.getRoot()).getChildren().addAll(</a:t>
            </a:r>
            <a:r>
              <a:rPr>
                <a:solidFill>
                  <a:srgbClr val="000000"/>
                </a:solidFill>
              </a:rPr>
              <a:t>vbox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59;p4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Motivation</a:t>
            </a:r>
          </a:p>
        </p:txBody>
      </p:sp>
      <p:sp>
        <p:nvSpPr>
          <p:cNvPr id="86" name="Google Shape;60;p4"/>
          <p:cNvSpPr txBox="1">
            <a:spLocks noGrp="1"/>
          </p:cNvSpPr>
          <p:nvPr>
            <p:ph type="body" idx="1"/>
          </p:nvPr>
        </p:nvSpPr>
        <p:spPr>
          <a:xfrm>
            <a:off x="838228" y="2606681"/>
            <a:ext cx="22707546" cy="9823486"/>
          </a:xfrm>
          <a:prstGeom prst="rect">
            <a:avLst/>
          </a:prstGeom>
        </p:spPr>
        <p:txBody>
          <a:bodyPr/>
          <a:lstStyle/>
          <a:p>
            <a:pPr marL="750093" indent="-750093">
              <a:spcBef>
                <a:spcPts val="0"/>
              </a:spcBef>
            </a:pPr>
            <a:r>
              <a:rPr lang="en-AU" dirty="0"/>
              <a:t>In this lecture, we will focus on Example programs in visual programming in Java.
We will use Scene Builder.</a:t>
            </a:r>
          </a:p>
        </p:txBody>
      </p:sp>
      <p:sp>
        <p:nvSpPr>
          <p:cNvPr id="87" name="Google Shape;61;p4"/>
          <p:cNvSpPr txBox="1">
            <a:spLocks noGrp="1"/>
          </p:cNvSpPr>
          <p:nvPr>
            <p:ph type="sldNum" sz="quarter" idx="4294967295"/>
          </p:nvPr>
        </p:nvSpPr>
        <p:spPr>
          <a:xfrm>
            <a:off x="20742383" y="12813612"/>
            <a:ext cx="365012" cy="5284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ree 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Tree View</a:t>
            </a:r>
          </a:p>
        </p:txBody>
      </p:sp>
      <p:sp>
        <p:nvSpPr>
          <p:cNvPr id="271" name="Tree view ile hiyerarşi oluştur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create a hierarchy with Tree view.</a:t>
            </a:r>
            <a:endParaRPr dirty="0"/>
          </a:p>
        </p:txBody>
      </p:sp>
      <p:pic>
        <p:nvPicPr>
          <p:cNvPr id="272" name="Screen Shot 2022-05-09 at 16.24.21.png" descr="Screen Shot 2022-05-09 at 16.24.2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1250" y="4222750"/>
            <a:ext cx="6921500" cy="5270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- 12</a:t>
            </a:r>
          </a:p>
        </p:txBody>
      </p:sp>
      <p:sp>
        <p:nvSpPr>
          <p:cNvPr id="275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Let’s implement a Visual program using Tree View.</a:t>
            </a:r>
            <a:endParaRPr dirty="0"/>
          </a:p>
        </p:txBody>
      </p:sp>
      <p:sp>
        <p:nvSpPr>
          <p:cNvPr id="276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51</a:t>
            </a:fld>
            <a:endParaRPr/>
          </a:p>
        </p:txBody>
      </p:sp>
      <p:pic>
        <p:nvPicPr>
          <p:cNvPr id="277" name="Screen Shot 2022-05-09 at 16.27.16.png" descr="Screen Shot 2022-05-09 at 16.27.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800" y="4381500"/>
            <a:ext cx="5232400" cy="4953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ree View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Tree View Program</a:t>
            </a:r>
          </a:p>
        </p:txBody>
      </p:sp>
      <p:sp>
        <p:nvSpPr>
          <p:cNvPr id="280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javafx.collections.FXCollections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javafx.collections.ObservableList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javafx.geometry.Insets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javafx.scene.Group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javafx.scene.layout.StackPane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javafx.scene.layout.VBox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javafx.scene.text.Font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private final </a:t>
            </a:r>
            <a:r>
              <a:rPr>
                <a:solidFill>
                  <a:srgbClr val="000000"/>
                </a:solidFill>
              </a:rPr>
              <a:t>TableView </a:t>
            </a:r>
            <a:r>
              <a:rPr>
                <a:solidFill>
                  <a:srgbClr val="872094"/>
                </a:solidFill>
              </a:rPr>
              <a:t>table </a:t>
            </a:r>
            <a:r>
              <a:rPr>
                <a:solidFill>
                  <a:srgbClr val="080808"/>
                </a:solidFill>
              </a:rPr>
              <a:t>= </a:t>
            </a:r>
            <a:r>
              <a:t>new </a:t>
            </a:r>
            <a:r>
              <a:rPr>
                <a:solidFill>
                  <a:srgbClr val="080808"/>
                </a:solidFill>
              </a:rPr>
              <a:t>TableView();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"Tree View Sample"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TreeItem</a:t>
            </a:r>
            <a:r>
              <a:t>&lt;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t>&gt; </a:t>
            </a:r>
            <a:r>
              <a:rPr>
                <a:solidFill>
                  <a:srgbClr val="000000"/>
                </a:solidFill>
              </a:rPr>
              <a:t>rootItem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TreeItem&lt;&gt; (</a:t>
            </a:r>
            <a:r>
              <a:rPr>
                <a:solidFill>
                  <a:srgbClr val="077D16"/>
                </a:solidFill>
              </a:rPr>
              <a:t>"Inbox"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rootItem</a:t>
            </a:r>
            <a:r>
              <a:t>.setExpanded(</a:t>
            </a:r>
            <a:r>
              <a:rPr>
                <a:solidFill>
                  <a:srgbClr val="0033B3"/>
                </a:solidFill>
              </a:rPr>
              <a:t>true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33B3"/>
                </a:solidFill>
              </a:rPr>
              <a:t>for</a:t>
            </a:r>
            <a:r>
              <a:t>(</a:t>
            </a:r>
            <a:r>
              <a:rPr>
                <a:solidFill>
                  <a:srgbClr val="0033B3"/>
                </a:solidFill>
              </a:rPr>
              <a:t>int </a:t>
            </a:r>
            <a:r>
              <a:t>i=</a:t>
            </a:r>
            <a:r>
              <a:rPr>
                <a:solidFill>
                  <a:srgbClr val="1750EB"/>
                </a:solidFill>
              </a:rPr>
              <a:t>1</a:t>
            </a:r>
            <a:r>
              <a:t>;i&lt;</a:t>
            </a:r>
            <a:r>
              <a:rPr>
                <a:solidFill>
                  <a:srgbClr val="1750EB"/>
                </a:solidFill>
              </a:rPr>
              <a:t>6</a:t>
            </a:r>
            <a:r>
              <a:t>;i++){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</a:t>
            </a:r>
            <a:r>
              <a:rPr>
                <a:solidFill>
                  <a:srgbClr val="000000"/>
                </a:solidFill>
              </a:rPr>
              <a:t>TreeItem</a:t>
            </a:r>
            <a:r>
              <a:t>&lt;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t>&gt; </a:t>
            </a:r>
            <a:r>
              <a:rPr>
                <a:solidFill>
                  <a:srgbClr val="000000"/>
                </a:solidFill>
              </a:rPr>
              <a:t>item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TreeItem&lt;&gt; (</a:t>
            </a:r>
            <a:r>
              <a:rPr>
                <a:solidFill>
                  <a:srgbClr val="077D16"/>
                </a:solidFill>
              </a:rPr>
              <a:t>"Message" </a:t>
            </a:r>
            <a:r>
              <a:t>+ i);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</a:t>
            </a:r>
            <a:r>
              <a:rPr>
                <a:solidFill>
                  <a:srgbClr val="000000"/>
                </a:solidFill>
              </a:rPr>
              <a:t>rootItem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item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TreeView</a:t>
            </a:r>
            <a:r>
              <a:t>&lt;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t>&gt; </a:t>
            </a:r>
            <a:r>
              <a:rPr>
                <a:solidFill>
                  <a:srgbClr val="000000"/>
                </a:solidFill>
              </a:rPr>
              <a:t>tree </a:t>
            </a:r>
            <a: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TreeView&lt;&gt; (</a:t>
            </a:r>
            <a:r>
              <a:rPr>
                <a:solidFill>
                  <a:srgbClr val="000000"/>
                </a:solidFill>
              </a:rPr>
              <a:t>rootItem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StackPane root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StackPane();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tree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Scene(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, </a:t>
            </a:r>
            <a:r>
              <a:rPr>
                <a:solidFill>
                  <a:srgbClr val="1750EB"/>
                </a:solidFill>
              </a:rPr>
              <a:t>300</a:t>
            </a:r>
            <a:r>
              <a:t>, </a:t>
            </a:r>
            <a:r>
              <a:rPr>
                <a:solidFill>
                  <a:srgbClr val="1750EB"/>
                </a:solidFill>
              </a:rPr>
              <a:t>250</a:t>
            </a:r>
            <a:r>
              <a:t>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Tree Table 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Tree Table View</a:t>
            </a:r>
          </a:p>
        </p:txBody>
      </p:sp>
      <p:sp>
        <p:nvSpPr>
          <p:cNvPr id="283" name="Tree table view ile hiyerarşi tablosu oluştur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create a hierarchy table with a tree table view.</a:t>
            </a:r>
            <a:endParaRPr dirty="0"/>
          </a:p>
        </p:txBody>
      </p:sp>
      <p:pic>
        <p:nvPicPr>
          <p:cNvPr id="284" name="Screen Shot 2022-05-09 at 16.28.53.png" descr="Screen Shot 2022-05-09 at 16.28.5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3850" y="4343424"/>
            <a:ext cx="5956300" cy="635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ombo Box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Combo Box</a:t>
            </a:r>
          </a:p>
        </p:txBody>
      </p:sp>
      <p:sp>
        <p:nvSpPr>
          <p:cNvPr id="287" name="Combo box ile choice box’tan farklı olarak scroll bar ile bir listeden seçim yap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With a combo box, unlike a choice box, you can choose from a list with a scroll bar.</a:t>
            </a:r>
            <a:endParaRPr dirty="0"/>
          </a:p>
        </p:txBody>
      </p:sp>
      <p:pic>
        <p:nvPicPr>
          <p:cNvPr id="288" name="Screen Shot 2022-05-09 at 16.46.01.png" descr="Screen Shot 2022-05-09 at 16.46.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9700" y="4514310"/>
            <a:ext cx="8864600" cy="5118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- 13</a:t>
            </a:r>
          </a:p>
        </p:txBody>
      </p:sp>
      <p:sp>
        <p:nvSpPr>
          <p:cNvPr id="291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Let’s implement a Visual program using a combo box.</a:t>
            </a:r>
            <a:endParaRPr dirty="0"/>
          </a:p>
        </p:txBody>
      </p:sp>
      <p:sp>
        <p:nvSpPr>
          <p:cNvPr id="292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55</a:t>
            </a:fld>
            <a:endParaRPr/>
          </a:p>
        </p:txBody>
      </p:sp>
      <p:pic>
        <p:nvPicPr>
          <p:cNvPr id="293" name="Screen Shot 2022-05-09 at 16.50.45.png" descr="Screen Shot 2022-05-09 at 16.50.4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800" y="3660011"/>
            <a:ext cx="6502400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ombo Box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Combo Box Program</a:t>
            </a:r>
          </a:p>
        </p:txBody>
      </p:sp>
      <p:sp>
        <p:nvSpPr>
          <p:cNvPr id="296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javafx.collections.FXCollections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javafx.collections.ObservableList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private final </a:t>
            </a:r>
            <a:r>
              <a:rPr>
                <a:solidFill>
                  <a:srgbClr val="000000"/>
                </a:solidFill>
              </a:rPr>
              <a:t>TableView </a:t>
            </a:r>
            <a:r>
              <a:rPr>
                <a:solidFill>
                  <a:srgbClr val="872094"/>
                </a:solidFill>
              </a:rPr>
              <a:t>table </a:t>
            </a:r>
            <a:r>
              <a:rPr>
                <a:solidFill>
                  <a:srgbClr val="080808"/>
                </a:solidFill>
              </a:rPr>
              <a:t>= </a:t>
            </a:r>
            <a:r>
              <a:t>new </a:t>
            </a:r>
            <a:r>
              <a:rPr>
                <a:solidFill>
                  <a:srgbClr val="080808"/>
                </a:solidFill>
              </a:rPr>
              <a:t>TableView();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ObservableList </a:t>
            </a:r>
            <a:r>
              <a:t>&lt;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t>&gt; </a:t>
            </a:r>
            <a:r>
              <a:rPr>
                <a:solidFill>
                  <a:srgbClr val="000000"/>
                </a:solidFill>
              </a:rPr>
              <a:t>opsiyonlar </a:t>
            </a:r>
            <a:r>
              <a:t>= </a:t>
            </a:r>
            <a:r>
              <a:rPr>
                <a:solidFill>
                  <a:srgbClr val="000000"/>
                </a:solidFill>
              </a:rPr>
              <a:t>FXCollections</a:t>
            </a:r>
            <a:r>
              <a:t>.</a:t>
            </a:r>
            <a:r>
              <a:rPr i="1"/>
              <a:t>observableArrayList</a:t>
            </a:r>
            <a:r>
              <a:t>(</a:t>
            </a:r>
            <a:r>
              <a:rPr>
                <a:solidFill>
                  <a:srgbClr val="077D16"/>
                </a:solidFill>
              </a:rPr>
              <a:t>"Seçenek 1"</a:t>
            </a:r>
            <a:r>
              <a:t>, </a:t>
            </a:r>
            <a:r>
              <a:rPr>
                <a:solidFill>
                  <a:srgbClr val="077D16"/>
                </a:solidFill>
              </a:rPr>
              <a:t>"Seçenek 2"</a:t>
            </a:r>
            <a:r>
              <a:t>, </a:t>
            </a:r>
            <a:r>
              <a:rPr>
                <a:solidFill>
                  <a:srgbClr val="077D16"/>
                </a:solidFill>
              </a:rPr>
              <a:t>"Seçenek 3"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ComboBox combo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ComboBox(</a:t>
            </a:r>
            <a:r>
              <a:t>opsiyonlar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AnchorPane root 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AnchorPane();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combo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root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lid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Slider</a:t>
            </a:r>
          </a:p>
        </p:txBody>
      </p:sp>
      <p:sp>
        <p:nvSpPr>
          <p:cNvPr id="299" name="Slider ile verileri okursan sayısal değer yerine görsel bir ölçekten okuy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If you read data with the Slider, you can read it from a Visual scale instead of a numeric value.</a:t>
            </a:r>
            <a:endParaRPr dirty="0"/>
          </a:p>
        </p:txBody>
      </p:sp>
      <p:pic>
        <p:nvPicPr>
          <p:cNvPr id="300" name="Screen Shot 2022-05-09 at 16.54.27.png" descr="Screen Shot 2022-05-09 at 16.54.2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0768" y="5511711"/>
            <a:ext cx="4978401" cy="2260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- 14</a:t>
            </a:r>
          </a:p>
        </p:txBody>
      </p:sp>
      <p:sp>
        <p:nvSpPr>
          <p:cNvPr id="303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Let’s implement a Visual program using the Slider. When the values in the Slider change, let's print it on the screen.</a:t>
            </a:r>
            <a:endParaRPr dirty="0"/>
          </a:p>
        </p:txBody>
      </p:sp>
      <p:sp>
        <p:nvSpPr>
          <p:cNvPr id="304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58</a:t>
            </a:fld>
            <a:endParaRPr/>
          </a:p>
        </p:txBody>
      </p:sp>
      <p:pic>
        <p:nvPicPr>
          <p:cNvPr id="305" name="Screen Shot 2022-05-09 at 17.00.36.png" descr="Screen Shot 2022-05-09 at 17.00.3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6869" y="4375172"/>
            <a:ext cx="6502401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6" name="Screen Shot 2022-05-09 at 17.01.33.png" descr="Screen Shot 2022-05-09 at 17.01.3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2042" y="7385125"/>
            <a:ext cx="4178301" cy="2565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lider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Slider Program</a:t>
            </a:r>
          </a:p>
        </p:txBody>
      </p:sp>
      <p:sp>
        <p:nvSpPr>
          <p:cNvPr id="309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javafx.beans.value.ObservableValue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Slider slider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Slider();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slider</a:t>
            </a:r>
            <a:r>
              <a:t>.setMin(</a:t>
            </a:r>
            <a:r>
              <a:rPr>
                <a:solidFill>
                  <a:srgbClr val="1750EB"/>
                </a:solidFill>
              </a:rPr>
              <a:t>0</a:t>
            </a:r>
            <a:r>
              <a:t>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slider</a:t>
            </a:r>
            <a:r>
              <a:t>.setMax(</a:t>
            </a:r>
            <a:r>
              <a:rPr>
                <a:solidFill>
                  <a:srgbClr val="1750EB"/>
                </a:solidFill>
              </a:rPr>
              <a:t>100</a:t>
            </a:r>
            <a:r>
              <a:t>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slider</a:t>
            </a:r>
            <a:r>
              <a:t>.setValue(</a:t>
            </a:r>
            <a:r>
              <a:rPr>
                <a:solidFill>
                  <a:srgbClr val="1750EB"/>
                </a:solidFill>
              </a:rPr>
              <a:t>40</a:t>
            </a:r>
            <a:r>
              <a:t>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slider</a:t>
            </a:r>
            <a:r>
              <a:t>.setShowTickLabels(</a:t>
            </a:r>
            <a:r>
              <a:rPr>
                <a:solidFill>
                  <a:srgbClr val="0033B3"/>
                </a:solidFill>
              </a:rPr>
              <a:t>true</a:t>
            </a:r>
            <a:r>
              <a:t>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slider</a:t>
            </a:r>
            <a:r>
              <a:t>.setShowTickMarks(</a:t>
            </a:r>
            <a:r>
              <a:rPr>
                <a:solidFill>
                  <a:srgbClr val="0033B3"/>
                </a:solidFill>
              </a:rPr>
              <a:t>true</a:t>
            </a:r>
            <a:r>
              <a:t>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slider</a:t>
            </a:r>
            <a:r>
              <a:t>.setMajorTickUnit(</a:t>
            </a:r>
            <a:r>
              <a:rPr>
                <a:solidFill>
                  <a:srgbClr val="1750EB"/>
                </a:solidFill>
              </a:rPr>
              <a:t>50</a:t>
            </a:r>
            <a:r>
              <a:t>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slider</a:t>
            </a:r>
            <a:r>
              <a:t>.setMinorTickCount(</a:t>
            </a:r>
            <a:r>
              <a:rPr>
                <a:solidFill>
                  <a:srgbClr val="1750EB"/>
                </a:solidFill>
              </a:rPr>
              <a:t>5</a:t>
            </a:r>
            <a:r>
              <a:t>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slider</a:t>
            </a:r>
            <a:r>
              <a:t>.setBlockIncrement(</a:t>
            </a:r>
            <a:r>
              <a:rPr>
                <a:solidFill>
                  <a:srgbClr val="1750EB"/>
                </a:solidFill>
              </a:rPr>
              <a:t>10</a:t>
            </a:r>
            <a:r>
              <a:t>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AnchorPane root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AnchorPane();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slider</a:t>
            </a:r>
            <a:r>
              <a:t>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root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slider</a:t>
            </a:r>
            <a:r>
              <a:t>.valueProperty().addListener((</a:t>
            </a:r>
            <a:r>
              <a:rPr>
                <a:solidFill>
                  <a:srgbClr val="000000"/>
                </a:solidFill>
              </a:rPr>
              <a:t>ObservableValue </a:t>
            </a:r>
            <a:r>
              <a:t>&lt; ?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rPr>
                <a:solidFill>
                  <a:srgbClr val="000000"/>
                </a:solidFill>
              </a:rPr>
              <a:t>Number</a:t>
            </a:r>
            <a:r>
              <a:t>&gt; ov, </a:t>
            </a:r>
            <a:r>
              <a:rPr>
                <a:solidFill>
                  <a:srgbClr val="000000"/>
                </a:solidFill>
              </a:rPr>
              <a:t>Number </a:t>
            </a:r>
            <a:r>
              <a:t>old_value, </a:t>
            </a:r>
            <a:r>
              <a:rPr>
                <a:solidFill>
                  <a:srgbClr val="000000"/>
                </a:solidFill>
              </a:rPr>
              <a:t>Number </a:t>
            </a:r>
            <a:r>
              <a:t>new_value)-&gt;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{ </a:t>
            </a:r>
            <a:r>
              <a:rPr>
                <a:solidFill>
                  <a:srgbClr val="000000"/>
                </a:solidFill>
              </a:rPr>
              <a:t>System</a:t>
            </a:r>
            <a:r>
              <a:t>.</a:t>
            </a:r>
            <a:r>
              <a:rPr i="1">
                <a:solidFill>
                  <a:srgbClr val="872094"/>
                </a:solidFill>
              </a:rPr>
              <a:t>out</a:t>
            </a:r>
            <a:r>
              <a:t>.println(</a:t>
            </a:r>
            <a:r>
              <a:rPr>
                <a:solidFill>
                  <a:srgbClr val="851F91"/>
                </a:solidFill>
              </a:rPr>
              <a:t>slider</a:t>
            </a:r>
            <a:r>
              <a:t>.getValue());});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3891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727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60468B-DE5E-7762-5D86-14C9EA739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JavaFX Program Structure</a:t>
            </a:r>
          </a:p>
        </p:txBody>
      </p:sp>
    </p:spTree>
    <p:extLst>
      <p:ext uri="{BB962C8B-B14F-4D97-AF65-F5344CB8AC3E}">
        <p14:creationId xmlns:p14="http://schemas.microsoft.com/office/powerpoint/2010/main" val="3263880127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rogress Bar and Indicato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Progress Bar and Indicator</a:t>
            </a:r>
          </a:p>
        </p:txBody>
      </p:sp>
      <p:sp>
        <p:nvSpPr>
          <p:cNvPr id="312" name="Progress Bar ve Progress Indicator ile işlemin ne kadarının tamamlandığı hakkında bilgi vere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With the Progress Bar and Progress Indicator, you can tell you how much of the process is complete.</a:t>
            </a:r>
            <a:endParaRPr dirty="0"/>
          </a:p>
        </p:txBody>
      </p:sp>
      <p:pic>
        <p:nvPicPr>
          <p:cNvPr id="313" name="Screen Shot 2022-05-09 at 17.03.53.png" descr="Screen Shot 2022-05-09 at 17.03.5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9042" y="5092910"/>
            <a:ext cx="14965916" cy="5374757"/>
          </a:xfrm>
          <a:prstGeom prst="rect">
            <a:avLst/>
          </a:prstGeom>
          <a:ln w="12700">
            <a:miter lim="400000"/>
          </a:ln>
        </p:spPr>
      </p:pic>
      <p:sp>
        <p:nvSpPr>
          <p:cNvPr id="314" name="ProgressBar pb = new ProgressBar(0.6);…"/>
          <p:cNvSpPr txBox="1"/>
          <p:nvPr/>
        </p:nvSpPr>
        <p:spPr>
          <a:xfrm>
            <a:off x="5888858" y="9346553"/>
            <a:ext cx="15560031" cy="2002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defTabSz="457200">
              <a:spcBef>
                <a:spcPts val="1200"/>
              </a:spcBef>
              <a:defRPr sz="4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ProgressBar pb = new ProgressBar(0.6); </a:t>
            </a:r>
          </a:p>
          <a:p>
            <a:pPr defTabSz="457200">
              <a:spcBef>
                <a:spcPts val="1200"/>
              </a:spcBef>
              <a:defRPr sz="4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ProgressIndicator pi = new ProgressIndicator(0.6); </a:t>
            </a:r>
            <a:endParaRPr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- 15</a:t>
            </a:r>
          </a:p>
        </p:txBody>
      </p:sp>
      <p:sp>
        <p:nvSpPr>
          <p:cNvPr id="317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Let’s implement a Visual program using the Progress Bar and Progress Indicator.</a:t>
            </a:r>
            <a:endParaRPr dirty="0"/>
          </a:p>
        </p:txBody>
      </p:sp>
      <p:sp>
        <p:nvSpPr>
          <p:cNvPr id="318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61</a:t>
            </a:fld>
            <a:endParaRPr/>
          </a:p>
        </p:txBody>
      </p:sp>
      <p:pic>
        <p:nvPicPr>
          <p:cNvPr id="319" name="Screen Shot 2022-05-09 at 17.20.38.png" descr="Screen Shot 2022-05-09 at 17.20.3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800" y="4541413"/>
            <a:ext cx="6502400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rogress Bar ve Progress Indicator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Progress Bar </a:t>
            </a:r>
            <a:r>
              <a:rPr lang="tr-TR" dirty="0" err="1"/>
              <a:t>and</a:t>
            </a:r>
            <a:r>
              <a:rPr dirty="0"/>
              <a:t> Progress Indicator Program</a:t>
            </a:r>
          </a:p>
        </p:txBody>
      </p:sp>
      <p:sp>
        <p:nvSpPr>
          <p:cNvPr id="322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ProgressBar pb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ProgressBar(</a:t>
            </a:r>
            <a:r>
              <a:rPr>
                <a:solidFill>
                  <a:srgbClr val="1750EB"/>
                </a:solidFill>
              </a:rPr>
              <a:t>0.6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pb</a:t>
            </a:r>
            <a:r>
              <a:t>.setLayoutY(</a:t>
            </a:r>
            <a:r>
              <a:rPr>
                <a:solidFill>
                  <a:srgbClr val="1750EB"/>
                </a:solidFill>
              </a:rPr>
              <a:t>20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ProgressIndicator pi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ProgressIndicator(</a:t>
            </a:r>
            <a:r>
              <a:rPr>
                <a:solidFill>
                  <a:srgbClr val="1750EB"/>
                </a:solidFill>
              </a:rPr>
              <a:t>0.6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pi</a:t>
            </a:r>
            <a:r>
              <a:t>.setLayoutY(</a:t>
            </a:r>
            <a:r>
              <a:rPr>
                <a:solidFill>
                  <a:srgbClr val="1750EB"/>
                </a:solidFill>
              </a:rPr>
              <a:t>80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AnchorPane root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AnchorPane();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.getChildren().addAll(</a:t>
            </a:r>
            <a:r>
              <a:rPr>
                <a:solidFill>
                  <a:srgbClr val="000000"/>
                </a:solidFill>
              </a:rPr>
              <a:t>pb</a:t>
            </a:r>
            <a:r>
              <a:t>, </a:t>
            </a:r>
            <a:r>
              <a:rPr>
                <a:solidFill>
                  <a:srgbClr val="000000"/>
                </a:solidFill>
              </a:rPr>
              <a:t>pi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root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HyperLin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HyperLink</a:t>
            </a:r>
          </a:p>
        </p:txBody>
      </p:sp>
      <p:sp>
        <p:nvSpPr>
          <p:cNvPr id="325" name="HyperLink ile web sayfalarına bağlantı vere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With </a:t>
            </a:r>
            <a:r>
              <a:rPr lang="en-US" dirty="0" err="1"/>
              <a:t>HyperLink</a:t>
            </a:r>
            <a:r>
              <a:rPr lang="en-US" dirty="0"/>
              <a:t>, you can link to web pages.</a:t>
            </a:r>
            <a:endParaRPr dirty="0"/>
          </a:p>
        </p:txBody>
      </p:sp>
      <p:pic>
        <p:nvPicPr>
          <p:cNvPr id="326" name="Screen Shot 2022-05-09 at 17.23.15.png" descr="Screen Shot 2022-05-09 at 17.23.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2295" y="3962573"/>
            <a:ext cx="10599411" cy="42842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- 16</a:t>
            </a:r>
          </a:p>
        </p:txBody>
      </p:sp>
      <p:sp>
        <p:nvSpPr>
          <p:cNvPr id="329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Let’s implement a Visual program using </a:t>
            </a:r>
            <a:r>
              <a:rPr lang="en-US" dirty="0" err="1"/>
              <a:t>HyperLink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330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64</a:t>
            </a:fld>
            <a:endParaRPr/>
          </a:p>
        </p:txBody>
      </p:sp>
      <p:pic>
        <p:nvPicPr>
          <p:cNvPr id="331" name="Screen Shot 2022-05-09 at 17.24.46.png" descr="Screen Shot 2022-05-09 at 17.24.4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800" y="4287566"/>
            <a:ext cx="6502400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HyperLink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HyperLink</a:t>
            </a:r>
            <a:r>
              <a:rPr dirty="0"/>
              <a:t> Program</a:t>
            </a:r>
          </a:p>
        </p:txBody>
      </p:sp>
      <p:sp>
        <p:nvSpPr>
          <p:cNvPr id="334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javafx.event.ActionEvent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Hyperlink link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Hyperlink();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rPr>
                <a:solidFill>
                  <a:srgbClr val="000000"/>
                </a:solidFill>
              </a:rPr>
              <a:t>link</a:t>
            </a:r>
            <a:r>
              <a:rPr>
                <a:solidFill>
                  <a:srgbClr val="080808"/>
                </a:solidFill>
              </a:rPr>
              <a:t>.setText(</a:t>
            </a:r>
            <a:r>
              <a:t>"http://example.com"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link</a:t>
            </a:r>
            <a:r>
              <a:t>.setOnAction((</a:t>
            </a:r>
            <a:r>
              <a:rPr>
                <a:solidFill>
                  <a:srgbClr val="000000"/>
                </a:solidFill>
              </a:rPr>
              <a:t>ActionEvent </a:t>
            </a:r>
            <a:r>
              <a:t>e) -&gt;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    </a:t>
            </a:r>
            <a:r>
              <a:rPr>
                <a:solidFill>
                  <a:srgbClr val="000000"/>
                </a:solidFill>
              </a:rPr>
              <a:t>System</a:t>
            </a:r>
            <a:r>
              <a:rPr>
                <a:solidFill>
                  <a:srgbClr val="080808"/>
                </a:solidFill>
              </a:rPr>
              <a:t>.</a:t>
            </a:r>
            <a:r>
              <a:rPr i="1">
                <a:solidFill>
                  <a:srgbClr val="872094"/>
                </a:solidFill>
              </a:rPr>
              <a:t>out</a:t>
            </a:r>
            <a:r>
              <a:rPr>
                <a:solidFill>
                  <a:srgbClr val="080808"/>
                </a:solidFill>
              </a:rPr>
              <a:t>.println(</a:t>
            </a:r>
            <a:r>
              <a:t>"This link is clicked"</a:t>
            </a:r>
            <a:r>
              <a:rPr>
                <a:solidFill>
                  <a:srgbClr val="080808"/>
                </a:solidFill>
              </a:rPr>
              <a:t>); });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AnchorPane root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AnchorPane();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link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root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Titled Pane and Accord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Titled Pane and Accordion</a:t>
            </a:r>
          </a:p>
        </p:txBody>
      </p:sp>
      <p:sp>
        <p:nvSpPr>
          <p:cNvPr id="337" name="Titled Pane ve Accordion ile birden fazla pane kullan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use multiple panes with Titled Pane and Accordion.</a:t>
            </a:r>
            <a:endParaRPr dirty="0"/>
          </a:p>
        </p:txBody>
      </p:sp>
      <p:pic>
        <p:nvPicPr>
          <p:cNvPr id="338" name="Screen Shot 2022-05-09 at 17.34.34.png" descr="Screen Shot 2022-05-09 at 17.34.3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1534" y="3971563"/>
            <a:ext cx="8660932" cy="83027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- 17</a:t>
            </a:r>
          </a:p>
        </p:txBody>
      </p:sp>
      <p:sp>
        <p:nvSpPr>
          <p:cNvPr id="341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Let’s implement a Visual program using the Titled pane.</a:t>
            </a:r>
            <a:endParaRPr dirty="0"/>
          </a:p>
        </p:txBody>
      </p:sp>
      <p:sp>
        <p:nvSpPr>
          <p:cNvPr id="342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67</a:t>
            </a:fld>
            <a:endParaRPr/>
          </a:p>
        </p:txBody>
      </p:sp>
      <p:pic>
        <p:nvPicPr>
          <p:cNvPr id="343" name="Screen Shot 2022-05-09 at 17.36.29.png" descr="Screen Shot 2022-05-09 at 17.36.2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800" y="4679407"/>
            <a:ext cx="6502400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itled Pane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Titled Pane Program</a:t>
            </a:r>
          </a:p>
        </p:txBody>
      </p:sp>
      <p:sp>
        <p:nvSpPr>
          <p:cNvPr id="346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TitledPane tp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TitledPane();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rPr>
                <a:solidFill>
                  <a:srgbClr val="000000"/>
                </a:solidFill>
              </a:rPr>
              <a:t>tp</a:t>
            </a:r>
            <a:r>
              <a:rPr>
                <a:solidFill>
                  <a:srgbClr val="080808"/>
                </a:solidFill>
              </a:rPr>
              <a:t>.setText(</a:t>
            </a:r>
            <a:r>
              <a:t>"My Titled Pane"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tp</a:t>
            </a:r>
            <a:r>
              <a:t>.setContent(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Button(</a:t>
            </a:r>
            <a:r>
              <a:rPr>
                <a:solidFill>
                  <a:srgbClr val="077D16"/>
                </a:solidFill>
              </a:rPr>
              <a:t>"Button"</a:t>
            </a:r>
            <a:r>
              <a:t>));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AnchorPane root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AnchorPane();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tp</a:t>
            </a:r>
            <a:r>
              <a:t>);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root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356615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34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olor Pick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Color Picker</a:t>
            </a:r>
          </a:p>
        </p:txBody>
      </p:sp>
      <p:sp>
        <p:nvSpPr>
          <p:cNvPr id="349" name="Color Picker ile renk seçimi yap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choose colors with Color Picker.</a:t>
            </a:r>
            <a:endParaRPr dirty="0"/>
          </a:p>
        </p:txBody>
      </p:sp>
      <p:pic>
        <p:nvPicPr>
          <p:cNvPr id="350" name="Screen Shot 2022-05-09 at 17.43.32.png" descr="Screen Shot 2022-05-09 at 17.43.3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7263" y="3733261"/>
            <a:ext cx="9347201" cy="8420101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//Empty contructor, the control appears with the default color,…"/>
          <p:cNvSpPr txBox="1"/>
          <p:nvPr/>
        </p:nvSpPr>
        <p:spPr>
          <a:xfrm>
            <a:off x="815550" y="5718878"/>
            <a:ext cx="15102757" cy="480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//Empty contructor, the control appears with the default color, </a:t>
            </a:r>
          </a:p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//which is WHITE ColorPicker </a:t>
            </a:r>
          </a:p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colorPicker1 = new ColorPicker();</a:t>
            </a:r>
            <a:br/>
            <a:endParaRPr/>
          </a:p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//Color constant set as the currently selected color</a:t>
            </a:r>
            <a:br/>
            <a:endParaRPr/>
          </a:p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ColorPicker colorPicker2 = new ColorPicker(Color.BLUE); </a:t>
            </a:r>
            <a:endParaRPr>
              <a:latin typeface="+mn-lt"/>
              <a:ea typeface="+mn-ea"/>
              <a:cs typeface="+mn-cs"/>
              <a:sym typeface="Arial"/>
            </a:endParaRPr>
          </a:p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//Web color value set as the currently selected color ColorPicker </a:t>
            </a:r>
          </a:p>
          <a:p>
            <a:pPr defTabSz="457200">
              <a:spcBef>
                <a:spcPts val="1200"/>
              </a:spcBef>
              <a:defRPr sz="3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colorPicker3 = new ColorPicker(Color.web("#ffcce6")); 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59;p4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dirty="0"/>
              <a:t>JavaFX Program</a:t>
            </a:r>
          </a:p>
        </p:txBody>
      </p:sp>
      <p:sp>
        <p:nvSpPr>
          <p:cNvPr id="95" name="Google Shape;60;p4"/>
          <p:cNvSpPr txBox="1">
            <a:spLocks noGrp="1"/>
          </p:cNvSpPr>
          <p:nvPr>
            <p:ph type="body" idx="1"/>
          </p:nvPr>
        </p:nvSpPr>
        <p:spPr>
          <a:xfrm>
            <a:off x="838228" y="2606681"/>
            <a:ext cx="22707546" cy="9823486"/>
          </a:xfrm>
          <a:prstGeom prst="rect">
            <a:avLst/>
          </a:prstGeom>
        </p:spPr>
        <p:txBody>
          <a:bodyPr/>
          <a:lstStyle>
            <a:lvl1pPr marL="750093" indent="-750093">
              <a:spcBef>
                <a:spcPts val="0"/>
              </a:spcBef>
            </a:lvl1pPr>
          </a:lstStyle>
          <a:p>
            <a:r>
              <a:rPr lang="tr-TR" dirty="0" err="1"/>
              <a:t>Consists</a:t>
            </a:r>
            <a:r>
              <a:rPr lang="tr-TR" dirty="0"/>
              <a:t> of </a:t>
            </a:r>
            <a:r>
              <a:rPr dirty="0"/>
              <a:t>Stage, Scene </a:t>
            </a:r>
            <a:r>
              <a:rPr lang="tr-TR" dirty="0" err="1"/>
              <a:t>and</a:t>
            </a:r>
            <a:r>
              <a:rPr dirty="0"/>
              <a:t> node</a:t>
            </a:r>
            <a:r>
              <a:rPr lang="tr-TR" dirty="0"/>
              <a:t>s.</a:t>
            </a:r>
          </a:p>
        </p:txBody>
      </p:sp>
      <p:sp>
        <p:nvSpPr>
          <p:cNvPr id="96" name="Google Shape;61;p4"/>
          <p:cNvSpPr txBox="1">
            <a:spLocks noGrp="1"/>
          </p:cNvSpPr>
          <p:nvPr>
            <p:ph type="sldNum" sz="quarter" idx="4294967295"/>
          </p:nvPr>
        </p:nvSpPr>
        <p:spPr>
          <a:xfrm>
            <a:off x="20742383" y="12813612"/>
            <a:ext cx="365012" cy="5284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97" name="Screen Shot 2022-04-19 at 07.36.53.png" descr="Screen Shot 2022-04-19 at 07.36.5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992" y="4550179"/>
            <a:ext cx="5435601" cy="4686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Screen Shot 2022-04-19 at 07.38.59.png" descr="Screen Shot 2022-04-19 at 07.38.5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1621" y="5745630"/>
            <a:ext cx="5461001" cy="4775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Screen Shot 2022-04-19 at 07.39.53.png" descr="Screen Shot 2022-04-19 at 07.39.5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3207" y="6898174"/>
            <a:ext cx="5511801" cy="4584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2899" y="4531114"/>
            <a:ext cx="7349115" cy="47244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- 18</a:t>
            </a:r>
          </a:p>
        </p:txBody>
      </p:sp>
      <p:sp>
        <p:nvSpPr>
          <p:cNvPr id="354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Let’s implement a Visual program using the color picker.</a:t>
            </a:r>
            <a:endParaRPr dirty="0"/>
          </a:p>
        </p:txBody>
      </p:sp>
      <p:sp>
        <p:nvSpPr>
          <p:cNvPr id="355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70</a:t>
            </a:fld>
            <a:endParaRPr/>
          </a:p>
        </p:txBody>
      </p:sp>
      <p:pic>
        <p:nvPicPr>
          <p:cNvPr id="356" name="Screen Shot 2022-05-09 at 17.47.56.png" descr="Screen Shot 2022-05-09 at 17.47.5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8652" y="4151835"/>
            <a:ext cx="10346697" cy="76791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Color Picker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Color Picker Program</a:t>
            </a:r>
          </a:p>
        </p:txBody>
      </p:sp>
      <p:sp>
        <p:nvSpPr>
          <p:cNvPr id="359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javafx.event.ActionEvent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javafx.geometry.Insets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javafx.scene.layout.HBox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javafx.scene.paint.Color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javafx.scene.text.Font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javafx.scene.text.Text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"ColorPicker"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HBox(</a:t>
            </a:r>
            <a:r>
              <a:rPr>
                <a:solidFill>
                  <a:srgbClr val="1750EB"/>
                </a:solidFill>
              </a:rPr>
              <a:t>20</a:t>
            </a:r>
            <a:r>
              <a:rPr>
                <a:solidFill>
                  <a:srgbClr val="080808"/>
                </a:solidFill>
              </a:rPr>
              <a:t>), 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100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HBox box </a:t>
            </a:r>
            <a:r>
              <a:t>= (</a:t>
            </a:r>
            <a:r>
              <a:rPr>
                <a:solidFill>
                  <a:srgbClr val="000000"/>
                </a:solidFill>
              </a:rPr>
              <a:t>HBox</a:t>
            </a:r>
            <a:r>
              <a:t>) 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.getRoot();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box</a:t>
            </a:r>
            <a:r>
              <a:t>.setPadding(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Insets(</a:t>
            </a:r>
            <a:r>
              <a:rPr>
                <a:solidFill>
                  <a:srgbClr val="1750EB"/>
                </a:solidFill>
              </a:rPr>
              <a:t>5</a:t>
            </a:r>
            <a:r>
              <a:t>, </a:t>
            </a:r>
            <a:r>
              <a:rPr>
                <a:solidFill>
                  <a:srgbClr val="1750EB"/>
                </a:solidFill>
              </a:rPr>
              <a:t>5</a:t>
            </a:r>
            <a:r>
              <a:t>, </a:t>
            </a:r>
            <a:r>
              <a:rPr>
                <a:solidFill>
                  <a:srgbClr val="1750EB"/>
                </a:solidFill>
              </a:rPr>
              <a:t>5</a:t>
            </a:r>
            <a:r>
              <a:t>, </a:t>
            </a:r>
            <a:r>
              <a:rPr>
                <a:solidFill>
                  <a:srgbClr val="1750EB"/>
                </a:solidFill>
              </a:rPr>
              <a:t>5</a:t>
            </a:r>
            <a:r>
              <a:t>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ColorPicker colorPicker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ColorPicker();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colorPicker</a:t>
            </a:r>
            <a:r>
              <a:rPr>
                <a:solidFill>
                  <a:srgbClr val="080808"/>
                </a:solidFill>
              </a:rPr>
              <a:t>.setValue(</a:t>
            </a:r>
            <a:r>
              <a:t>Color</a:t>
            </a:r>
            <a:r>
              <a:rPr>
                <a:solidFill>
                  <a:srgbClr val="080808"/>
                </a:solidFill>
              </a:rPr>
              <a:t>.</a:t>
            </a:r>
            <a:r>
              <a:rPr i="1">
                <a:solidFill>
                  <a:srgbClr val="872094"/>
                </a:solidFill>
              </a:rPr>
              <a:t>CORAL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rPr>
                <a:solidFill>
                  <a:srgbClr val="000000"/>
                </a:solidFill>
              </a:rPr>
              <a:t>Text text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Text(</a:t>
            </a:r>
            <a:r>
              <a:t>"Try the color picker!"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text</a:t>
            </a:r>
            <a:r>
              <a:t>.setFont(</a:t>
            </a:r>
            <a:r>
              <a:rPr>
                <a:solidFill>
                  <a:srgbClr val="000000"/>
                </a:solidFill>
              </a:rPr>
              <a:t>Font</a:t>
            </a:r>
            <a:r>
              <a:t>.</a:t>
            </a:r>
            <a:r>
              <a:rPr i="1"/>
              <a:t>font </a:t>
            </a:r>
            <a:r>
              <a:t>(</a:t>
            </a:r>
            <a:r>
              <a:rPr>
                <a:solidFill>
                  <a:srgbClr val="077D16"/>
                </a:solidFill>
              </a:rPr>
              <a:t>"Verdana"</a:t>
            </a:r>
            <a:r>
              <a:t>, </a:t>
            </a:r>
            <a:r>
              <a:rPr>
                <a:solidFill>
                  <a:srgbClr val="1750EB"/>
                </a:solidFill>
              </a:rPr>
              <a:t>20</a:t>
            </a:r>
            <a:r>
              <a:t>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text</a:t>
            </a:r>
            <a:r>
              <a:t>.setFill(</a:t>
            </a:r>
            <a:r>
              <a:rPr>
                <a:solidFill>
                  <a:srgbClr val="000000"/>
                </a:solidFill>
              </a:rPr>
              <a:t>colorPicker</a:t>
            </a:r>
            <a:r>
              <a:t>.getValue());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colorPicker</a:t>
            </a:r>
            <a:r>
              <a:t>.setOnAction((</a:t>
            </a:r>
            <a:r>
              <a:rPr>
                <a:solidFill>
                  <a:srgbClr val="000000"/>
                </a:solidFill>
              </a:rPr>
              <a:t>ActionEvent </a:t>
            </a:r>
            <a:r>
              <a:t>t) -&gt; { </a:t>
            </a:r>
            <a:r>
              <a:rPr>
                <a:solidFill>
                  <a:srgbClr val="851F91"/>
                </a:solidFill>
              </a:rPr>
              <a:t>text</a:t>
            </a:r>
            <a:r>
              <a:t>.setFill(</a:t>
            </a:r>
            <a:r>
              <a:rPr>
                <a:solidFill>
                  <a:srgbClr val="851F91"/>
                </a:solidFill>
              </a:rPr>
              <a:t>colorPicker</a:t>
            </a:r>
            <a:r>
              <a:t>.getValue());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});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box</a:t>
            </a:r>
            <a:r>
              <a:t>.getChildren().addAll(</a:t>
            </a:r>
            <a:r>
              <a:rPr>
                <a:solidFill>
                  <a:srgbClr val="000000"/>
                </a:solidFill>
              </a:rPr>
              <a:t>colorPicker</a:t>
            </a:r>
            <a:r>
              <a:t>, </a:t>
            </a:r>
            <a:r>
              <a:rPr>
                <a:solidFill>
                  <a:srgbClr val="000000"/>
                </a:solidFill>
              </a:rPr>
              <a:t>text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Date Pick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Date Picker</a:t>
            </a:r>
          </a:p>
        </p:txBody>
      </p:sp>
      <p:sp>
        <p:nvSpPr>
          <p:cNvPr id="362" name="Date Picker ile tarih seçimi yap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make a date selection with Date Picker.</a:t>
            </a:r>
            <a:endParaRPr dirty="0"/>
          </a:p>
        </p:txBody>
      </p:sp>
      <p:pic>
        <p:nvPicPr>
          <p:cNvPr id="363" name="Screen Shot 2022-05-09 at 17.50.25.png" descr="Screen Shot 2022-05-09 at 17.50.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8232" y="4516789"/>
            <a:ext cx="10767536" cy="64355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- 19</a:t>
            </a:r>
          </a:p>
        </p:txBody>
      </p:sp>
      <p:sp>
        <p:nvSpPr>
          <p:cNvPr id="366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Let’s implement a Visual program using the date picker.</a:t>
            </a:r>
            <a:endParaRPr dirty="0"/>
          </a:p>
        </p:txBody>
      </p:sp>
      <p:sp>
        <p:nvSpPr>
          <p:cNvPr id="367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73</a:t>
            </a:fld>
            <a:endParaRPr/>
          </a:p>
        </p:txBody>
      </p:sp>
      <p:pic>
        <p:nvPicPr>
          <p:cNvPr id="368" name="Screen Shot 2022-05-09 at 17.53.46.png" descr="Screen Shot 2022-05-09 at 17.53.4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800" y="4273827"/>
            <a:ext cx="6502400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9" name="Screen Shot 2022-05-09 at 17.58.36.png" descr="Screen Shot 2022-05-09 at 17.58.3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450" y="11066219"/>
            <a:ext cx="9055100" cy="215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Date Picker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Date Picker Program</a:t>
            </a:r>
          </a:p>
        </p:txBody>
      </p:sp>
      <p:sp>
        <p:nvSpPr>
          <p:cNvPr id="372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javafx.geometry.HPos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javafx.scene.layout.GridPane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javafx.scene.layout.VBox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java.util.Locale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Locale</a:t>
            </a:r>
            <a:r>
              <a:t>.</a:t>
            </a:r>
            <a:r>
              <a:rPr i="1"/>
              <a:t>setDefault</a:t>
            </a:r>
            <a:r>
              <a:t>(</a:t>
            </a:r>
            <a:r>
              <a:rPr>
                <a:solidFill>
                  <a:srgbClr val="000000"/>
                </a:solidFill>
              </a:rPr>
              <a:t>Locale</a:t>
            </a:r>
            <a:r>
              <a:t>.</a:t>
            </a:r>
            <a:r>
              <a:rPr i="1">
                <a:solidFill>
                  <a:srgbClr val="872094"/>
                </a:solidFill>
              </a:rPr>
              <a:t>US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"DatePickerSample "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VBox vbox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VBox(</a:t>
            </a:r>
            <a:r>
              <a:rPr>
                <a:solidFill>
                  <a:srgbClr val="1750EB"/>
                </a:solidFill>
              </a:rPr>
              <a:t>20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rPr>
                <a:solidFill>
                  <a:srgbClr val="000000"/>
                </a:solidFill>
              </a:rPr>
              <a:t>vbox</a:t>
            </a:r>
            <a:r>
              <a:rPr>
                <a:solidFill>
                  <a:srgbClr val="080808"/>
                </a:solidFill>
              </a:rPr>
              <a:t>.setStyle(</a:t>
            </a:r>
            <a:r>
              <a:t>"-fx-padding: 10;"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vbox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400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DatePicker checkInDatePicker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DatePicker();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GridPane gridPane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GridPane();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gridPane</a:t>
            </a:r>
            <a:r>
              <a:t>.setHgap(</a:t>
            </a:r>
            <a:r>
              <a:rPr>
                <a:solidFill>
                  <a:srgbClr val="1750EB"/>
                </a:solidFill>
              </a:rPr>
              <a:t>10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gridPane</a:t>
            </a:r>
            <a:r>
              <a:t>.setVgap(</a:t>
            </a:r>
            <a:r>
              <a:rPr>
                <a:solidFill>
                  <a:srgbClr val="1750EB"/>
                </a:solidFill>
              </a:rPr>
              <a:t>10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Label checkInlabel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Label(</a:t>
            </a:r>
            <a:r>
              <a:rPr>
                <a:solidFill>
                  <a:srgbClr val="077D16"/>
                </a:solidFill>
              </a:rPr>
              <a:t>"Check-In Date:"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gridPane</a:t>
            </a:r>
            <a:r>
              <a:rPr>
                <a:solidFill>
                  <a:srgbClr val="080808"/>
                </a:solidFill>
              </a:rPr>
              <a:t>.add(</a:t>
            </a:r>
            <a:r>
              <a:t>checkInlabel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GridPane</a:t>
            </a:r>
            <a:r>
              <a:t>.</a:t>
            </a:r>
            <a:r>
              <a:rPr i="1"/>
              <a:t>setHalignment</a:t>
            </a:r>
            <a:r>
              <a:t>(</a:t>
            </a:r>
            <a:r>
              <a:rPr>
                <a:solidFill>
                  <a:srgbClr val="000000"/>
                </a:solidFill>
              </a:rPr>
              <a:t>checkInlabel</a:t>
            </a:r>
            <a:r>
              <a:t>, </a:t>
            </a:r>
            <a:r>
              <a:rPr>
                <a:solidFill>
                  <a:srgbClr val="000000"/>
                </a:solidFill>
              </a:rPr>
              <a:t>HPos</a:t>
            </a:r>
            <a:r>
              <a:t>.</a:t>
            </a:r>
            <a:r>
              <a:rPr i="1">
                <a:solidFill>
                  <a:srgbClr val="872094"/>
                </a:solidFill>
              </a:rPr>
              <a:t>LEFT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gridPane</a:t>
            </a:r>
            <a:r>
              <a:rPr>
                <a:solidFill>
                  <a:srgbClr val="080808"/>
                </a:solidFill>
              </a:rPr>
              <a:t>.add(</a:t>
            </a:r>
            <a:r>
              <a:t>checkInDatePicker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0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1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vbox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gridPane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agination Contr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Pagination Control</a:t>
            </a:r>
          </a:p>
        </p:txBody>
      </p:sp>
      <p:sp>
        <p:nvSpPr>
          <p:cNvPr id="375" name="Pagination Control ile sayfa seçimi yap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make page selection with Pagination Control.</a:t>
            </a:r>
            <a:endParaRPr dirty="0"/>
          </a:p>
        </p:txBody>
      </p:sp>
      <p:pic>
        <p:nvPicPr>
          <p:cNvPr id="376" name="Screen Shot 2022-05-09 at 17.56.54.png" descr="Screen Shot 2022-05-09 at 17.56.5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390" y="4363906"/>
            <a:ext cx="6019801" cy="671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7" name="Screen Shot 2022-05-09 at 17.58.36.png" descr="Screen Shot 2022-05-09 at 17.58.3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450" y="11066219"/>
            <a:ext cx="9055100" cy="2159001"/>
          </a:xfrm>
          <a:prstGeom prst="rect">
            <a:avLst/>
          </a:prstGeom>
          <a:ln w="12700">
            <a:miter lim="400000"/>
          </a:ln>
        </p:spPr>
      </p:pic>
      <p:sp>
        <p:nvSpPr>
          <p:cNvPr id="378" name="//Creates a Pagination control with an INDETERMINATE page count…"/>
          <p:cNvSpPr txBox="1"/>
          <p:nvPr/>
        </p:nvSpPr>
        <p:spPr>
          <a:xfrm>
            <a:off x="12826354" y="5461023"/>
            <a:ext cx="10743407" cy="398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defTabSz="457200">
              <a:spcBef>
                <a:spcPts val="800"/>
              </a:spcBef>
              <a:defRPr sz="22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//Creates a Pagination control with an INDETERMINATE page count </a:t>
            </a:r>
          </a:p>
          <a:p>
            <a:pPr defTabSz="457200">
              <a:spcBef>
                <a:spcPts val="800"/>
              </a:spcBef>
              <a:defRPr sz="22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//and the current page index equal to zero</a:t>
            </a:r>
          </a:p>
          <a:p>
            <a:pPr defTabSz="457200">
              <a:spcBef>
                <a:spcPts val="800"/>
              </a:spcBef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Pagination pagination1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Pagination();</a:t>
            </a:r>
          </a:p>
          <a:p>
            <a:pPr defTabSz="457200">
              <a:spcBef>
                <a:spcPts val="800"/>
              </a:spcBef>
              <a:defRPr sz="22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//Creates a Pagination control with 5 pages </a:t>
            </a:r>
          </a:p>
          <a:p>
            <a:pPr defTabSz="457200">
              <a:spcBef>
                <a:spcPts val="800"/>
              </a:spcBef>
              <a:defRPr sz="22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//and the current page index equal to zero </a:t>
            </a:r>
          </a:p>
          <a:p>
            <a:pPr defTabSz="457200">
              <a:spcBef>
                <a:spcPts val="800"/>
              </a:spcBef>
              <a:defRPr sz="22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Pagination pagination2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Pagination(</a:t>
            </a:r>
            <a:r>
              <a:rPr>
                <a:solidFill>
                  <a:srgbClr val="1750EB"/>
                </a:solidFill>
              </a:rPr>
              <a:t>5</a:t>
            </a:r>
            <a:r>
              <a:rPr>
                <a:solidFill>
                  <a:srgbClr val="080808"/>
                </a:solidFill>
              </a:rPr>
              <a:t>); </a:t>
            </a:r>
          </a:p>
          <a:p>
            <a:pPr defTabSz="457200">
              <a:spcBef>
                <a:spcPts val="800"/>
              </a:spcBef>
              <a:defRPr sz="22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//Creates a Pagination control with 5 pages </a:t>
            </a:r>
          </a:p>
          <a:p>
            <a:pPr defTabSz="457200">
              <a:spcBef>
                <a:spcPts val="800"/>
              </a:spcBef>
              <a:defRPr sz="2200" i="1">
                <a:solidFill>
                  <a:srgbClr val="8C8C8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 and the current selected index equal to 2 Pagination </a:t>
            </a:r>
          </a:p>
          <a:p>
            <a:pPr defTabSz="457200">
              <a:spcBef>
                <a:spcPts val="800"/>
              </a:spcBef>
              <a:defRPr sz="22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pagination3 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Pagination(</a:t>
            </a:r>
            <a:r>
              <a:rPr>
                <a:solidFill>
                  <a:srgbClr val="1750EB"/>
                </a:solidFill>
              </a:rPr>
              <a:t>5</a:t>
            </a:r>
            <a:r>
              <a:t>, </a:t>
            </a:r>
            <a:r>
              <a:rPr>
                <a:solidFill>
                  <a:srgbClr val="1750EB"/>
                </a:solidFill>
              </a:rPr>
              <a:t>2</a:t>
            </a:r>
            <a:r>
              <a:t>) </a:t>
            </a:r>
          </a:p>
        </p:txBody>
      </p:sp>
    </p:spTree>
  </p:cSld>
  <p:clrMapOvr>
    <a:masterClrMapping/>
  </p:clrMapOvr>
  <p:transition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- 20</a:t>
            </a:r>
          </a:p>
        </p:txBody>
      </p:sp>
      <p:sp>
        <p:nvSpPr>
          <p:cNvPr id="381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Let’s implement a Visual program using Pagination Control.</a:t>
            </a:r>
            <a:endParaRPr dirty="0"/>
          </a:p>
        </p:txBody>
      </p:sp>
      <p:sp>
        <p:nvSpPr>
          <p:cNvPr id="382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76</a:t>
            </a:fld>
            <a:endParaRPr/>
          </a:p>
        </p:txBody>
      </p:sp>
      <p:pic>
        <p:nvPicPr>
          <p:cNvPr id="383" name="Screen Shot 2022-05-09 at 18.10.56.png" descr="Screen Shot 2022-05-09 at 18.10.5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2606" y="4030983"/>
            <a:ext cx="5938788" cy="39951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agination Control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Pagination Control Program</a:t>
            </a:r>
          </a:p>
        </p:txBody>
      </p:sp>
      <p:sp>
        <p:nvSpPr>
          <p:cNvPr id="386" name="package com.example.kontrollerprj1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com.example.kontrollerprj1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javafx.geometry.HPos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javafx.scene.layout.AnchorPane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javafx.scene.layout.GridPane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javafx.scene.layout.VBox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java.util.Locale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Pagination pagination1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Pagination(</a:t>
            </a:r>
            <a:r>
              <a:rPr>
                <a:solidFill>
                  <a:srgbClr val="1750EB"/>
                </a:solidFill>
              </a:rPr>
              <a:t>5</a:t>
            </a:r>
            <a:r>
              <a:rPr>
                <a:solidFill>
                  <a:srgbClr val="080808"/>
                </a:solidFill>
              </a:rPr>
              <a:t>,</a:t>
            </a:r>
            <a:r>
              <a:rPr>
                <a:solidFill>
                  <a:srgbClr val="1750EB"/>
                </a:solidFill>
              </a:rPr>
              <a:t>2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AnchorPane root </a:t>
            </a:r>
            <a:r>
              <a:rPr>
                <a:solidFill>
                  <a:srgbClr val="080808"/>
                </a:solidFill>
              </a:rPr>
              <a:t>=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AnchorPane();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root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root</a:t>
            </a:r>
            <a:r>
              <a:t>.getChildren().add(</a:t>
            </a:r>
            <a:r>
              <a:rPr>
                <a:solidFill>
                  <a:srgbClr val="000000"/>
                </a:solidFill>
              </a:rPr>
              <a:t>pagination1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9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File Choos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File Chooser</a:t>
            </a:r>
          </a:p>
        </p:txBody>
      </p:sp>
      <p:sp>
        <p:nvSpPr>
          <p:cNvPr id="389" name="File Chooser ile dosya seçimi yapabilirsiniz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 can make file selection with File Chooser.</a:t>
            </a:r>
            <a:endParaRPr dirty="0"/>
          </a:p>
        </p:txBody>
      </p:sp>
      <p:pic>
        <p:nvPicPr>
          <p:cNvPr id="390" name="Screen Shot 2022-05-09 at 18.13.24.png" descr="Screen Shot 2022-05-09 at 18.13.2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3650" y="4171974"/>
            <a:ext cx="9156700" cy="6692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- 21</a:t>
            </a:r>
          </a:p>
        </p:txBody>
      </p:sp>
      <p:sp>
        <p:nvSpPr>
          <p:cNvPr id="393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Implement a program according to the screenshot below.</a:t>
            </a:r>
            <a:endParaRPr dirty="0"/>
          </a:p>
        </p:txBody>
      </p:sp>
      <p:sp>
        <p:nvSpPr>
          <p:cNvPr id="394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79</a:t>
            </a:fld>
            <a:endParaRPr/>
          </a:p>
        </p:txBody>
      </p:sp>
      <p:pic>
        <p:nvPicPr>
          <p:cNvPr id="395" name="Screen Shot 2022-04-27 at 22.37.58.png" descr="Screen Shot 2022-04-27 at 22.37.5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800" y="4776565"/>
            <a:ext cx="5232400" cy="4953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Bir JavaFX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Basic Structure of a JavaFX Program</a:t>
            </a: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A41A9A-3C93-6169-B5D8-0C09697DA9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dirty="0"/>
              <a:t>JavaFX is a modern graphical user interface (GUI) framework for creating desktop and mobile applications. The program structure of a JavaFX application consists of the following components:</a:t>
            </a:r>
          </a:p>
          <a:p>
            <a:pPr marL="946150" indent="0">
              <a:buFont typeface="Wingdings" pitchFamily="2" charset="2"/>
              <a:buChar char="v"/>
            </a:pPr>
            <a:r>
              <a:rPr lang="en-US" sz="3200" dirty="0">
                <a:solidFill>
                  <a:srgbClr val="FF0000"/>
                </a:solidFill>
              </a:rPr>
              <a:t>Application class: </a:t>
            </a:r>
            <a:r>
              <a:rPr lang="en-US" sz="3200" dirty="0"/>
              <a:t>This is the entry point of the JavaFX application, which extends the </a:t>
            </a:r>
            <a:r>
              <a:rPr lang="en-US" sz="3200" dirty="0" err="1"/>
              <a:t>javafx.application.Application</a:t>
            </a:r>
            <a:r>
              <a:rPr lang="en-US" sz="3200" dirty="0"/>
              <a:t> class. It contains the main() method, which launches the application.</a:t>
            </a:r>
          </a:p>
          <a:p>
            <a:pPr marL="946150" indent="0">
              <a:buFont typeface="Wingdings" pitchFamily="2" charset="2"/>
              <a:buChar char="v"/>
            </a:pPr>
            <a:r>
              <a:rPr lang="en-US" sz="3200" dirty="0">
                <a:solidFill>
                  <a:srgbClr val="FF0000"/>
                </a:solidFill>
              </a:rPr>
              <a:t>Stage class: </a:t>
            </a:r>
            <a:r>
              <a:rPr lang="en-US" sz="3200" dirty="0"/>
              <a:t>A stage represents a top-level container or window of a JavaFX application. The stage is created in the start() method of the Application class.</a:t>
            </a:r>
          </a:p>
          <a:p>
            <a:pPr marL="946150" indent="0">
              <a:buFont typeface="Wingdings" pitchFamily="2" charset="2"/>
              <a:buChar char="v"/>
            </a:pPr>
            <a:r>
              <a:rPr lang="en-US" sz="3200" dirty="0">
                <a:solidFill>
                  <a:srgbClr val="FF0000"/>
                </a:solidFill>
              </a:rPr>
              <a:t>Scene class: </a:t>
            </a:r>
            <a:r>
              <a:rPr lang="en-US" sz="3200" dirty="0"/>
              <a:t>A scene represents the content of a stage, which is defined using the </a:t>
            </a:r>
            <a:r>
              <a:rPr lang="en-US" sz="3200" dirty="0" err="1"/>
              <a:t>javafx.scene.Scene</a:t>
            </a:r>
            <a:r>
              <a:rPr lang="en-US" sz="3200" dirty="0"/>
              <a:t> class. A scene can contain one or more nodes, such as buttons, text fields, labels, and images.</a:t>
            </a:r>
          </a:p>
          <a:p>
            <a:pPr marL="946150" indent="0">
              <a:buFont typeface="Wingdings" pitchFamily="2" charset="2"/>
              <a:buChar char="v"/>
            </a:pPr>
            <a:r>
              <a:rPr lang="en-US" sz="3200" dirty="0">
                <a:solidFill>
                  <a:srgbClr val="FF0000"/>
                </a:solidFill>
              </a:rPr>
              <a:t>Layouts: </a:t>
            </a:r>
            <a:r>
              <a:rPr lang="en-US" sz="3200" dirty="0"/>
              <a:t>JavaFX provides various layout classes to arrange nodes in the scene, such as </a:t>
            </a:r>
            <a:r>
              <a:rPr lang="en-US" sz="3200" dirty="0" err="1"/>
              <a:t>VBox</a:t>
            </a:r>
            <a:r>
              <a:rPr lang="en-US" sz="3200" dirty="0"/>
              <a:t>, </a:t>
            </a:r>
            <a:r>
              <a:rPr lang="en-US" sz="3200" dirty="0" err="1"/>
              <a:t>HBox</a:t>
            </a:r>
            <a:r>
              <a:rPr lang="en-US" sz="3200" dirty="0"/>
              <a:t>, </a:t>
            </a:r>
            <a:r>
              <a:rPr lang="en-US" sz="3200" dirty="0" err="1"/>
              <a:t>BorderPane</a:t>
            </a:r>
            <a:r>
              <a:rPr lang="en-US" sz="3200" dirty="0"/>
              <a:t>, </a:t>
            </a:r>
            <a:r>
              <a:rPr lang="en-US" sz="3200" dirty="0" err="1"/>
              <a:t>GridPane</a:t>
            </a:r>
            <a:r>
              <a:rPr lang="en-US" sz="3200" dirty="0"/>
              <a:t>, and </a:t>
            </a:r>
            <a:r>
              <a:rPr lang="en-US" sz="3200" dirty="0" err="1"/>
              <a:t>FlowPane</a:t>
            </a:r>
            <a:r>
              <a:rPr lang="en-US" sz="3200" dirty="0"/>
              <a:t>. These layouts help to organize the user interface elements in a structured manner.</a:t>
            </a:r>
          </a:p>
          <a:p>
            <a:pPr marL="946150" indent="0">
              <a:buFont typeface="Wingdings" pitchFamily="2" charset="2"/>
              <a:buChar char="v"/>
            </a:pPr>
            <a:r>
              <a:rPr lang="en-US" sz="3200" dirty="0">
                <a:solidFill>
                  <a:srgbClr val="FF0000"/>
                </a:solidFill>
              </a:rPr>
              <a:t>Nodes: </a:t>
            </a:r>
            <a:r>
              <a:rPr lang="en-US" sz="3200" dirty="0"/>
              <a:t>Nodes are the graphical components that are placed inside the scene, such as buttons, text fields, labels, and images. Each node is an instance of a class that extends the </a:t>
            </a:r>
            <a:r>
              <a:rPr lang="en-US" sz="3200" dirty="0" err="1"/>
              <a:t>javafx.scene.Node</a:t>
            </a:r>
            <a:r>
              <a:rPr lang="en-US" sz="3200" dirty="0"/>
              <a:t> class.</a:t>
            </a:r>
          </a:p>
          <a:p>
            <a:pPr marL="946150" indent="0">
              <a:buFont typeface="Wingdings" pitchFamily="2" charset="2"/>
              <a:buChar char="v"/>
            </a:pPr>
            <a:r>
              <a:rPr lang="en-US" sz="3200" dirty="0">
                <a:solidFill>
                  <a:srgbClr val="FF0000"/>
                </a:solidFill>
              </a:rPr>
              <a:t>Event handling: </a:t>
            </a:r>
            <a:r>
              <a:rPr lang="en-US" sz="3200" dirty="0"/>
              <a:t>JavaFX provides a comprehensive event handling mechanism to handle user interactions, such as button clicks, mouse movements, and key presses. Event handling is done using the </a:t>
            </a:r>
            <a:r>
              <a:rPr lang="en-US" sz="3200" dirty="0" err="1"/>
              <a:t>EventHandler</a:t>
            </a:r>
            <a:r>
              <a:rPr lang="en-US" sz="3200" dirty="0"/>
              <a:t> interface and the </a:t>
            </a:r>
            <a:r>
              <a:rPr lang="en-US" sz="3200" dirty="0" err="1"/>
              <a:t>setOn</a:t>
            </a:r>
            <a:r>
              <a:rPr lang="en-US" sz="3200" dirty="0"/>
              <a:t>&lt;</a:t>
            </a:r>
            <a:r>
              <a:rPr lang="en-US" sz="3200" dirty="0" err="1"/>
              <a:t>ActionEvent</a:t>
            </a:r>
            <a:r>
              <a:rPr lang="en-US" sz="3200" dirty="0"/>
              <a:t>&gt;() method.</a:t>
            </a:r>
          </a:p>
          <a:p>
            <a:pPr marL="946150" indent="0">
              <a:buFont typeface="Wingdings" pitchFamily="2" charset="2"/>
              <a:buChar char="v"/>
            </a:pPr>
            <a:r>
              <a:rPr lang="en-US" sz="3200" dirty="0">
                <a:solidFill>
                  <a:srgbClr val="FF0000"/>
                </a:solidFill>
              </a:rPr>
              <a:t>CSS styling: </a:t>
            </a:r>
            <a:r>
              <a:rPr lang="en-US" sz="3200" dirty="0"/>
              <a:t>JavaFX supports CSS styling for styling the user interface elements. You can use CSS to define the color, font, size, and layout of the nodes in the scene.</a:t>
            </a:r>
          </a:p>
          <a:p>
            <a:r>
              <a:rPr lang="en-US" sz="3200" dirty="0"/>
              <a:t>In summary, the program structure of a JavaFX application consists of the Application class, Stage class, Scene class, Layouts, Nodes, Event handling, and CSS styling.</a:t>
            </a:r>
          </a:p>
        </p:txBody>
      </p:sp>
    </p:spTree>
    <p:extLst>
      <p:ext uri="{BB962C8B-B14F-4D97-AF65-F5344CB8AC3E}">
        <p14:creationId xmlns:p14="http://schemas.microsoft.com/office/powerpoint/2010/main" val="2046540634"/>
      </p:ext>
    </p:extLst>
  </p:cSld>
  <p:clrMapOvr>
    <a:masterClrMapping/>
  </p:clrMapOvr>
  <p:transition spd="med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Text Program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Text Program</a:t>
            </a:r>
          </a:p>
        </p:txBody>
      </p:sp>
      <p:sp>
        <p:nvSpPr>
          <p:cNvPr id="398" name="package com.example.cokyazi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package </a:t>
            </a:r>
            <a:r>
              <a:rPr dirty="0" err="1"/>
              <a:t>com.example.cokyazi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javafx.application.Application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javafx.fxml.FXMLLoader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javafx.scene.Group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javafx.scene.Scene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javafx.scene.paint.Color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javafx.scene.text.Text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javafx.stage.Stage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java.io.IOException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import </a:t>
            </a:r>
            <a:r>
              <a:rPr dirty="0" err="1"/>
              <a:t>java.util.Random</a:t>
            </a:r>
            <a:r>
              <a:rPr dirty="0"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>
              <a:solidFill>
                <a:srgbClr val="080808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033B3"/>
                </a:solidFill>
              </a:rPr>
              <a:t>public class </a:t>
            </a:r>
            <a:r>
              <a:rPr dirty="0" err="1"/>
              <a:t>HelloApplication</a:t>
            </a:r>
            <a:r>
              <a:rPr dirty="0"/>
              <a:t> </a:t>
            </a:r>
            <a:r>
              <a:rPr dirty="0">
                <a:solidFill>
                  <a:srgbClr val="0033B3"/>
                </a:solidFill>
              </a:rPr>
              <a:t>extends </a:t>
            </a:r>
            <a:r>
              <a:rPr dirty="0"/>
              <a:t>Application </a:t>
            </a:r>
            <a:r>
              <a:rPr dirty="0"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@Override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9E880C"/>
                </a:solidFill>
              </a:rPr>
              <a:t>    </a:t>
            </a:r>
            <a:r>
              <a:rPr dirty="0">
                <a:solidFill>
                  <a:srgbClr val="0033B3"/>
                </a:solidFill>
              </a:rPr>
              <a:t>public void </a:t>
            </a:r>
            <a:r>
              <a:rPr dirty="0">
                <a:solidFill>
                  <a:srgbClr val="00627A"/>
                </a:solidFill>
              </a:rPr>
              <a:t>start</a:t>
            </a:r>
            <a:r>
              <a:rPr dirty="0"/>
              <a:t>(</a:t>
            </a:r>
            <a:r>
              <a:rPr dirty="0">
                <a:solidFill>
                  <a:srgbClr val="000000"/>
                </a:solidFill>
              </a:rPr>
              <a:t>Stage </a:t>
            </a:r>
            <a:r>
              <a:rPr dirty="0" err="1"/>
              <a:t>primaryStage</a:t>
            </a:r>
            <a:r>
              <a:rPr dirty="0"/>
              <a:t>) </a:t>
            </a:r>
            <a:r>
              <a:rPr dirty="0">
                <a:solidFill>
                  <a:srgbClr val="0033B3"/>
                </a:solidFill>
              </a:rPr>
              <a:t>throws </a:t>
            </a:r>
            <a:r>
              <a:rPr dirty="0" err="1">
                <a:solidFill>
                  <a:srgbClr val="000000"/>
                </a:solidFill>
              </a:rPr>
              <a:t>IOException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/>
              <a:t>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</a:t>
            </a:r>
            <a:r>
              <a:rPr dirty="0" err="1"/>
              <a:t>primaryStage.setTitle</a:t>
            </a:r>
            <a:r>
              <a:rPr dirty="0"/>
              <a:t>(</a:t>
            </a:r>
            <a:r>
              <a:rPr dirty="0">
                <a:solidFill>
                  <a:srgbClr val="077D16"/>
                </a:solidFill>
              </a:rPr>
              <a:t>"Text </a:t>
            </a:r>
            <a:r>
              <a:rPr dirty="0" err="1">
                <a:solidFill>
                  <a:srgbClr val="077D16"/>
                </a:solidFill>
              </a:rPr>
              <a:t>Programı</a:t>
            </a:r>
            <a:r>
              <a:rPr dirty="0">
                <a:solidFill>
                  <a:srgbClr val="077D16"/>
                </a:solidFill>
              </a:rPr>
              <a:t>"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</a:t>
            </a:r>
            <a:r>
              <a:rPr dirty="0">
                <a:solidFill>
                  <a:srgbClr val="000000"/>
                </a:solidFill>
              </a:rPr>
              <a:t>Group root </a:t>
            </a:r>
            <a:r>
              <a:rPr dirty="0"/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/>
              <a:t>Group();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</a:t>
            </a:r>
            <a:r>
              <a:rPr dirty="0">
                <a:solidFill>
                  <a:srgbClr val="000000"/>
                </a:solidFill>
              </a:rPr>
              <a:t>Scene scene </a:t>
            </a:r>
            <a:r>
              <a:rPr dirty="0"/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/>
              <a:t>Scene(</a:t>
            </a:r>
            <a:r>
              <a:rPr dirty="0">
                <a:solidFill>
                  <a:srgbClr val="000000"/>
                </a:solidFill>
              </a:rPr>
              <a:t>root</a:t>
            </a:r>
            <a:r>
              <a:rPr dirty="0"/>
              <a:t>, </a:t>
            </a:r>
            <a:r>
              <a:rPr dirty="0">
                <a:solidFill>
                  <a:srgbClr val="1750EB"/>
                </a:solidFill>
              </a:rPr>
              <a:t>300</a:t>
            </a:r>
            <a:r>
              <a:rPr dirty="0"/>
              <a:t>, </a:t>
            </a:r>
            <a:r>
              <a:rPr dirty="0">
                <a:solidFill>
                  <a:srgbClr val="1750EB"/>
                </a:solidFill>
              </a:rPr>
              <a:t>250</a:t>
            </a:r>
            <a:r>
              <a:rPr dirty="0"/>
              <a:t>, </a:t>
            </a:r>
            <a:r>
              <a:rPr dirty="0" err="1">
                <a:solidFill>
                  <a:srgbClr val="000000"/>
                </a:solidFill>
              </a:rPr>
              <a:t>Color</a:t>
            </a:r>
            <a:r>
              <a:rPr dirty="0" err="1"/>
              <a:t>.</a:t>
            </a:r>
            <a:r>
              <a:rPr i="1" dirty="0" err="1">
                <a:solidFill>
                  <a:srgbClr val="872094"/>
                </a:solidFill>
              </a:rPr>
              <a:t>WHITE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</a:t>
            </a:r>
            <a:r>
              <a:rPr dirty="0">
                <a:solidFill>
                  <a:srgbClr val="000000"/>
                </a:solidFill>
              </a:rPr>
              <a:t>Random rand </a:t>
            </a:r>
            <a:r>
              <a:rPr dirty="0"/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/>
              <a:t>Random();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</a:t>
            </a:r>
            <a:r>
              <a:rPr dirty="0">
                <a:solidFill>
                  <a:srgbClr val="0033B3"/>
                </a:solidFill>
              </a:rPr>
              <a:t>for </a:t>
            </a:r>
            <a:r>
              <a:rPr dirty="0"/>
              <a:t>(</a:t>
            </a:r>
            <a:r>
              <a:rPr dirty="0">
                <a:solidFill>
                  <a:srgbClr val="0033B3"/>
                </a:solidFill>
              </a:rPr>
              <a:t>int </a:t>
            </a:r>
            <a:r>
              <a:rPr dirty="0" err="1"/>
              <a:t>i</a:t>
            </a:r>
            <a:r>
              <a:rPr dirty="0"/>
              <a:t> = </a:t>
            </a:r>
            <a:r>
              <a:rPr dirty="0">
                <a:solidFill>
                  <a:srgbClr val="1750EB"/>
                </a:solidFill>
              </a:rPr>
              <a:t>0</a:t>
            </a:r>
            <a:r>
              <a:rPr dirty="0"/>
              <a:t>; </a:t>
            </a:r>
            <a:r>
              <a:rPr dirty="0" err="1"/>
              <a:t>i</a:t>
            </a:r>
            <a:r>
              <a:rPr dirty="0"/>
              <a:t> &lt; </a:t>
            </a:r>
            <a:r>
              <a:rPr dirty="0">
                <a:solidFill>
                  <a:srgbClr val="1750EB"/>
                </a:solidFill>
              </a:rPr>
              <a:t>100</a:t>
            </a:r>
            <a:r>
              <a:rPr dirty="0"/>
              <a:t>; </a:t>
            </a:r>
            <a:r>
              <a:rPr dirty="0" err="1"/>
              <a:t>i</a:t>
            </a:r>
            <a:r>
              <a:rPr dirty="0"/>
              <a:t>++)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</a:t>
            </a:r>
            <a:r>
              <a:rPr dirty="0">
                <a:solidFill>
                  <a:srgbClr val="0033B3"/>
                </a:solidFill>
              </a:rPr>
              <a:t>int </a:t>
            </a:r>
            <a:r>
              <a:rPr dirty="0">
                <a:solidFill>
                  <a:srgbClr val="000000"/>
                </a:solidFill>
              </a:rPr>
              <a:t>x </a:t>
            </a:r>
            <a:r>
              <a:rPr dirty="0"/>
              <a:t>= </a:t>
            </a:r>
            <a:r>
              <a:rPr dirty="0" err="1">
                <a:solidFill>
                  <a:srgbClr val="000000"/>
                </a:solidFill>
              </a:rPr>
              <a:t>rand</a:t>
            </a:r>
            <a:r>
              <a:rPr dirty="0" err="1"/>
              <a:t>.nextInt</a:t>
            </a:r>
            <a:r>
              <a:rPr dirty="0"/>
              <a:t>((</a:t>
            </a:r>
            <a:r>
              <a:rPr dirty="0">
                <a:solidFill>
                  <a:srgbClr val="0033B3"/>
                </a:solidFill>
              </a:rPr>
              <a:t>int</a:t>
            </a:r>
            <a:r>
              <a:rPr dirty="0"/>
              <a:t>) </a:t>
            </a:r>
            <a:r>
              <a:rPr dirty="0" err="1">
                <a:solidFill>
                  <a:srgbClr val="000000"/>
                </a:solidFill>
              </a:rPr>
              <a:t>scene</a:t>
            </a:r>
            <a:r>
              <a:rPr dirty="0" err="1"/>
              <a:t>.getWidth</a:t>
            </a:r>
            <a:r>
              <a:rPr dirty="0"/>
              <a:t>());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</a:t>
            </a:r>
            <a:r>
              <a:rPr dirty="0">
                <a:solidFill>
                  <a:srgbClr val="0033B3"/>
                </a:solidFill>
              </a:rPr>
              <a:t>int </a:t>
            </a:r>
            <a:r>
              <a:rPr dirty="0">
                <a:solidFill>
                  <a:srgbClr val="000000"/>
                </a:solidFill>
              </a:rPr>
              <a:t>y </a:t>
            </a:r>
            <a:r>
              <a:rPr dirty="0"/>
              <a:t>= </a:t>
            </a:r>
            <a:r>
              <a:rPr dirty="0" err="1">
                <a:solidFill>
                  <a:srgbClr val="000000"/>
                </a:solidFill>
              </a:rPr>
              <a:t>rand</a:t>
            </a:r>
            <a:r>
              <a:rPr dirty="0" err="1"/>
              <a:t>.nextInt</a:t>
            </a:r>
            <a:r>
              <a:rPr dirty="0"/>
              <a:t>((</a:t>
            </a:r>
            <a:r>
              <a:rPr dirty="0">
                <a:solidFill>
                  <a:srgbClr val="0033B3"/>
                </a:solidFill>
              </a:rPr>
              <a:t>int</a:t>
            </a:r>
            <a:r>
              <a:rPr dirty="0"/>
              <a:t>) </a:t>
            </a:r>
            <a:r>
              <a:rPr dirty="0" err="1">
                <a:solidFill>
                  <a:srgbClr val="000000"/>
                </a:solidFill>
              </a:rPr>
              <a:t>scene</a:t>
            </a:r>
            <a:r>
              <a:rPr dirty="0" err="1"/>
              <a:t>.getHeight</a:t>
            </a:r>
            <a:r>
              <a:rPr dirty="0"/>
              <a:t>());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</a:t>
            </a:r>
            <a:r>
              <a:rPr dirty="0">
                <a:solidFill>
                  <a:srgbClr val="0033B3"/>
                </a:solidFill>
              </a:rPr>
              <a:t>int </a:t>
            </a:r>
            <a:r>
              <a:rPr dirty="0">
                <a:solidFill>
                  <a:srgbClr val="000000"/>
                </a:solidFill>
              </a:rPr>
              <a:t>red </a:t>
            </a:r>
            <a:r>
              <a:rPr dirty="0"/>
              <a:t>= </a:t>
            </a:r>
            <a:r>
              <a:rPr dirty="0" err="1">
                <a:solidFill>
                  <a:srgbClr val="000000"/>
                </a:solidFill>
              </a:rPr>
              <a:t>rand</a:t>
            </a:r>
            <a:r>
              <a:rPr dirty="0" err="1"/>
              <a:t>.nextInt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255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</a:t>
            </a:r>
            <a:r>
              <a:rPr dirty="0">
                <a:solidFill>
                  <a:srgbClr val="0033B3"/>
                </a:solidFill>
              </a:rPr>
              <a:t>int </a:t>
            </a:r>
            <a:r>
              <a:rPr dirty="0">
                <a:solidFill>
                  <a:srgbClr val="000000"/>
                </a:solidFill>
              </a:rPr>
              <a:t>green </a:t>
            </a:r>
            <a:r>
              <a:rPr dirty="0"/>
              <a:t>= </a:t>
            </a:r>
            <a:r>
              <a:rPr dirty="0" err="1">
                <a:solidFill>
                  <a:srgbClr val="000000"/>
                </a:solidFill>
              </a:rPr>
              <a:t>rand</a:t>
            </a:r>
            <a:r>
              <a:rPr dirty="0" err="1"/>
              <a:t>.nextInt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255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</a:t>
            </a:r>
            <a:r>
              <a:rPr dirty="0">
                <a:solidFill>
                  <a:srgbClr val="0033B3"/>
                </a:solidFill>
              </a:rPr>
              <a:t>int </a:t>
            </a:r>
            <a:r>
              <a:rPr dirty="0">
                <a:solidFill>
                  <a:srgbClr val="000000"/>
                </a:solidFill>
              </a:rPr>
              <a:t>blue </a:t>
            </a:r>
            <a:r>
              <a:rPr dirty="0"/>
              <a:t>= </a:t>
            </a:r>
            <a:r>
              <a:rPr dirty="0" err="1">
                <a:solidFill>
                  <a:srgbClr val="000000"/>
                </a:solidFill>
              </a:rPr>
              <a:t>rand</a:t>
            </a:r>
            <a:r>
              <a:rPr dirty="0" err="1"/>
              <a:t>.nextInt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255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77D16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            </a:t>
            </a:r>
            <a:r>
              <a:rPr dirty="0">
                <a:solidFill>
                  <a:srgbClr val="000000"/>
                </a:solidFill>
              </a:rPr>
              <a:t>Text text </a:t>
            </a:r>
            <a:r>
              <a:rPr dirty="0">
                <a:solidFill>
                  <a:srgbClr val="080808"/>
                </a:solidFill>
              </a:rPr>
              <a:t>= </a:t>
            </a:r>
            <a:r>
              <a:rPr dirty="0">
                <a:solidFill>
                  <a:srgbClr val="0033B3"/>
                </a:solidFill>
              </a:rPr>
              <a:t>new </a:t>
            </a:r>
            <a:r>
              <a:rPr dirty="0">
                <a:solidFill>
                  <a:srgbClr val="080808"/>
                </a:solidFill>
              </a:rPr>
              <a:t>Text(</a:t>
            </a:r>
            <a:r>
              <a:rPr dirty="0">
                <a:solidFill>
                  <a:srgbClr val="000000"/>
                </a:solidFill>
              </a:rPr>
              <a:t>x</a:t>
            </a:r>
            <a:r>
              <a:rPr dirty="0">
                <a:solidFill>
                  <a:srgbClr val="080808"/>
                </a:solidFill>
              </a:rPr>
              <a:t>, </a:t>
            </a:r>
            <a:r>
              <a:rPr dirty="0">
                <a:solidFill>
                  <a:srgbClr val="000000"/>
                </a:solidFill>
              </a:rPr>
              <a:t>y</a:t>
            </a:r>
            <a:r>
              <a:rPr dirty="0">
                <a:solidFill>
                  <a:srgbClr val="080808"/>
                </a:solidFill>
              </a:rPr>
              <a:t>, </a:t>
            </a:r>
            <a:r>
              <a:rPr dirty="0"/>
              <a:t>"</a:t>
            </a:r>
            <a:r>
              <a:rPr lang="en-US" dirty="0"/>
              <a:t>Visual</a:t>
            </a:r>
            <a:r>
              <a:rPr dirty="0"/>
              <a:t> </a:t>
            </a:r>
            <a:r>
              <a:rPr dirty="0" err="1"/>
              <a:t>Programlama</a:t>
            </a:r>
            <a:r>
              <a:rPr dirty="0"/>
              <a:t>"</a:t>
            </a:r>
            <a:r>
              <a:rPr dirty="0"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</a:t>
            </a:r>
            <a:r>
              <a:rPr dirty="0">
                <a:solidFill>
                  <a:srgbClr val="0033B3"/>
                </a:solidFill>
              </a:rPr>
              <a:t>int </a:t>
            </a:r>
            <a:r>
              <a:rPr dirty="0">
                <a:solidFill>
                  <a:srgbClr val="000000"/>
                </a:solidFill>
              </a:rPr>
              <a:t>rot </a:t>
            </a:r>
            <a:r>
              <a:rPr dirty="0"/>
              <a:t>= </a:t>
            </a:r>
            <a:r>
              <a:rPr dirty="0" err="1">
                <a:solidFill>
                  <a:srgbClr val="000000"/>
                </a:solidFill>
              </a:rPr>
              <a:t>rand</a:t>
            </a:r>
            <a:r>
              <a:rPr dirty="0" err="1"/>
              <a:t>.nextInt</a:t>
            </a:r>
            <a:r>
              <a:rPr dirty="0"/>
              <a:t>(</a:t>
            </a:r>
            <a:r>
              <a:rPr dirty="0">
                <a:solidFill>
                  <a:srgbClr val="1750EB"/>
                </a:solidFill>
              </a:rPr>
              <a:t>360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</a:t>
            </a:r>
            <a:r>
              <a:rPr dirty="0" err="1">
                <a:solidFill>
                  <a:srgbClr val="000000"/>
                </a:solidFill>
              </a:rPr>
              <a:t>text</a:t>
            </a:r>
            <a:r>
              <a:rPr dirty="0" err="1"/>
              <a:t>.setFill</a:t>
            </a:r>
            <a:r>
              <a:rPr dirty="0"/>
              <a:t>(</a:t>
            </a:r>
            <a:r>
              <a:rPr dirty="0" err="1">
                <a:solidFill>
                  <a:srgbClr val="000000"/>
                </a:solidFill>
              </a:rPr>
              <a:t>Color</a:t>
            </a:r>
            <a:r>
              <a:rPr dirty="0" err="1"/>
              <a:t>.</a:t>
            </a:r>
            <a:r>
              <a:rPr i="1" dirty="0" err="1"/>
              <a:t>rgb</a:t>
            </a:r>
            <a:r>
              <a:rPr dirty="0"/>
              <a:t>(</a:t>
            </a:r>
            <a:r>
              <a:rPr dirty="0">
                <a:solidFill>
                  <a:srgbClr val="000000"/>
                </a:solidFill>
              </a:rPr>
              <a:t>red</a:t>
            </a:r>
            <a:r>
              <a:rPr dirty="0"/>
              <a:t>, </a:t>
            </a:r>
            <a:r>
              <a:rPr dirty="0">
                <a:solidFill>
                  <a:srgbClr val="000000"/>
                </a:solidFill>
              </a:rPr>
              <a:t>green</a:t>
            </a:r>
            <a:r>
              <a:rPr dirty="0"/>
              <a:t>, </a:t>
            </a:r>
            <a:r>
              <a:rPr dirty="0">
                <a:solidFill>
                  <a:srgbClr val="000000"/>
                </a:solidFill>
              </a:rPr>
              <a:t>blue</a:t>
            </a:r>
            <a:r>
              <a:rPr dirty="0"/>
              <a:t>, </a:t>
            </a:r>
            <a:r>
              <a:rPr dirty="0">
                <a:solidFill>
                  <a:srgbClr val="1750EB"/>
                </a:solidFill>
              </a:rPr>
              <a:t>.99</a:t>
            </a:r>
            <a:r>
              <a:rPr dirty="0"/>
              <a:t>));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</a:t>
            </a:r>
            <a:r>
              <a:rPr dirty="0" err="1">
                <a:solidFill>
                  <a:srgbClr val="000000"/>
                </a:solidFill>
              </a:rPr>
              <a:t>text</a:t>
            </a:r>
            <a:r>
              <a:rPr dirty="0" err="1"/>
              <a:t>.setRotate</a:t>
            </a:r>
            <a:r>
              <a:rPr dirty="0"/>
              <a:t>(</a:t>
            </a:r>
            <a:r>
              <a:rPr dirty="0">
                <a:solidFill>
                  <a:srgbClr val="000000"/>
                </a:solidFill>
              </a:rPr>
              <a:t>rot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</a:t>
            </a:r>
            <a:r>
              <a:rPr dirty="0" err="1">
                <a:solidFill>
                  <a:srgbClr val="000000"/>
                </a:solidFill>
              </a:rPr>
              <a:t>root</a:t>
            </a:r>
            <a:r>
              <a:rPr dirty="0" err="1"/>
              <a:t>.getChildren</a:t>
            </a:r>
            <a:r>
              <a:rPr dirty="0"/>
              <a:t>().add(</a:t>
            </a:r>
            <a:r>
              <a:rPr dirty="0">
                <a:solidFill>
                  <a:srgbClr val="000000"/>
                </a:solidFill>
              </a:rPr>
              <a:t>text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</a:t>
            </a:r>
            <a:r>
              <a:rPr dirty="0" err="1"/>
              <a:t>primaryStage.setScene</a:t>
            </a:r>
            <a:r>
              <a:rPr dirty="0"/>
              <a:t>(</a:t>
            </a:r>
            <a:r>
              <a:rPr dirty="0">
                <a:solidFill>
                  <a:srgbClr val="000000"/>
                </a:solidFill>
              </a:rPr>
              <a:t>scene</a:t>
            </a:r>
            <a:r>
              <a:rPr dirty="0"/>
              <a:t>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</a:t>
            </a:r>
            <a:r>
              <a:rPr dirty="0" err="1"/>
              <a:t>primaryStage.show</a:t>
            </a:r>
            <a:r>
              <a:rPr dirty="0"/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>
                <a:solidFill>
                  <a:srgbClr val="080808"/>
                </a:solidFill>
              </a:rPr>
              <a:t>    </a:t>
            </a:r>
            <a:r>
              <a:rPr dirty="0"/>
              <a:t>public static void </a:t>
            </a:r>
            <a:r>
              <a:rPr dirty="0">
                <a:solidFill>
                  <a:srgbClr val="00627A"/>
                </a:solidFill>
              </a:rPr>
              <a:t>main</a:t>
            </a:r>
            <a:r>
              <a:rPr dirty="0">
                <a:solidFill>
                  <a:srgbClr val="080808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String</a:t>
            </a:r>
            <a:r>
              <a:rPr dirty="0">
                <a:solidFill>
                  <a:srgbClr val="080808"/>
                </a:solidFill>
              </a:rPr>
              <a:t>[] </a:t>
            </a:r>
            <a:r>
              <a:rPr dirty="0" err="1">
                <a:solidFill>
                  <a:srgbClr val="080808"/>
                </a:solidFill>
              </a:rPr>
              <a:t>args</a:t>
            </a:r>
            <a:r>
              <a:rPr dirty="0">
                <a:solidFill>
                  <a:srgbClr val="080808"/>
                </a:solidFill>
              </a:rPr>
              <a:t>) {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</a:t>
            </a:r>
            <a:r>
              <a:rPr i="1" dirty="0"/>
              <a:t>launch</a:t>
            </a:r>
            <a:r>
              <a:rPr dirty="0"/>
              <a:t>();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}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1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}</a:t>
            </a:r>
          </a:p>
        </p:txBody>
      </p:sp>
      <p:pic>
        <p:nvPicPr>
          <p:cNvPr id="399" name="Screen Shot 2022-04-27 at 22.37.58.png" descr="Screen Shot 2022-04-27 at 22.37.5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1269" y="4534286"/>
            <a:ext cx="5232401" cy="4953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JavaFX Scene Build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 JavaFX Scene Builder</a:t>
            </a:r>
          </a:p>
        </p:txBody>
      </p:sp>
    </p:spTree>
  </p:cSld>
  <p:clrMapOvr>
    <a:masterClrMapping/>
  </p:clrMapOvr>
  <p:transition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Program, Check box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- 22</a:t>
            </a:r>
          </a:p>
        </p:txBody>
      </p:sp>
      <p:sp>
        <p:nvSpPr>
          <p:cNvPr id="404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Implement the program according to the screenshot below.</a:t>
            </a:r>
            <a:endParaRPr dirty="0"/>
          </a:p>
        </p:txBody>
      </p:sp>
      <p:sp>
        <p:nvSpPr>
          <p:cNvPr id="405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82</a:t>
            </a:fld>
            <a:endParaRPr/>
          </a:p>
        </p:txBody>
      </p:sp>
      <p:pic>
        <p:nvPicPr>
          <p:cNvPr id="406" name="Screen Shot 2022-05-09 at 21.06.19.png" descr="Screen Shot 2022-05-09 at 21.06.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895" y="4445000"/>
            <a:ext cx="5486401" cy="482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111;p11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- 22</a:t>
            </a:r>
          </a:p>
        </p:txBody>
      </p:sp>
      <p:sp>
        <p:nvSpPr>
          <p:cNvPr id="409" name="Google Shape;112;p11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com.example.demo5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javafx.fxml.FXMLLoader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FXMLLoader fxmlLoader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FXMLLoader(</a:t>
            </a:r>
            <a:r>
              <a:t>HelloApplication</a:t>
            </a:r>
            <a:r>
              <a:rPr>
                <a:solidFill>
                  <a:srgbClr val="080808"/>
                </a:solidFill>
              </a:rPr>
              <a:t>.</a:t>
            </a:r>
            <a:r>
              <a:rPr>
                <a:solidFill>
                  <a:srgbClr val="0033B3"/>
                </a:solidFill>
              </a:rPr>
              <a:t>class</a:t>
            </a:r>
            <a:r>
              <a:rPr>
                <a:solidFill>
                  <a:srgbClr val="080808"/>
                </a:solidFill>
              </a:rPr>
              <a:t>.getResource(</a:t>
            </a:r>
            <a:r>
              <a:rPr>
                <a:solidFill>
                  <a:srgbClr val="077D16"/>
                </a:solidFill>
              </a:rPr>
              <a:t>"hello-view.fxml"</a:t>
            </a:r>
            <a:r>
              <a:rPr>
                <a:solidFill>
                  <a:srgbClr val="080808"/>
                </a:solidFill>
              </a:rPr>
              <a:t>));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fxmlLoader</a:t>
            </a:r>
            <a:r>
              <a:rPr>
                <a:solidFill>
                  <a:srgbClr val="080808"/>
                </a:solidFill>
              </a:rPr>
              <a:t>.load(), </a:t>
            </a:r>
            <a:r>
              <a:rPr>
                <a:solidFill>
                  <a:srgbClr val="1750EB"/>
                </a:solidFill>
              </a:rPr>
              <a:t>320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240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"Kontroller!"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  <p:sp>
        <p:nvSpPr>
          <p:cNvPr id="410" name="Google Shape;113;p11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83</a:t>
            </a:fld>
            <a:endParaRPr/>
          </a:p>
        </p:txBody>
      </p:sp>
    </p:spTree>
  </p:cSld>
  <p:clrMapOvr>
    <a:masterClrMapping/>
  </p:clrMapOvr>
  <p:transition spd="med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111;p11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- 22</a:t>
            </a:r>
          </a:p>
        </p:txBody>
      </p:sp>
      <p:sp>
        <p:nvSpPr>
          <p:cNvPr id="413" name="Google Shape;112;p11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com.example.demo5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javafx.fxml.</a:t>
            </a:r>
            <a:r>
              <a:rPr>
                <a:solidFill>
                  <a:srgbClr val="9E880C"/>
                </a:solidFill>
              </a:rPr>
              <a:t>FXML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javafx.scene.control.CheckBox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javafx.scene.control.ComboBox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javafx.scene.control.Label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HelloController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872094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rPr>
                <a:solidFill>
                  <a:srgbClr val="0033B3"/>
                </a:solidFill>
              </a:rPr>
              <a:t>private </a:t>
            </a:r>
            <a:r>
              <a:rPr>
                <a:solidFill>
                  <a:srgbClr val="000000"/>
                </a:solidFill>
              </a:rPr>
              <a:t>Label </a:t>
            </a:r>
            <a:r>
              <a:t>welcomeText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872094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rPr>
                <a:solidFill>
                  <a:srgbClr val="0033B3"/>
                </a:solidFill>
              </a:rPr>
              <a:t>private </a:t>
            </a:r>
            <a:r>
              <a:rPr>
                <a:solidFill>
                  <a:srgbClr val="000000"/>
                </a:solidFill>
              </a:rPr>
              <a:t>CheckBox </a:t>
            </a:r>
            <a:r>
              <a:t>myCheckBox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private </a:t>
            </a:r>
            <a:r>
              <a:rPr>
                <a:solidFill>
                  <a:srgbClr val="000000"/>
                </a:solidFill>
              </a:rPr>
              <a:t>Label </a:t>
            </a:r>
            <a:r>
              <a:rPr>
                <a:solidFill>
                  <a:srgbClr val="872094"/>
                </a:solidFill>
              </a:rPr>
              <a:t>myLabel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protected void </a:t>
            </a:r>
            <a:r>
              <a:rPr>
                <a:solidFill>
                  <a:srgbClr val="00627A"/>
                </a:solidFill>
              </a:rPr>
              <a:t>comboTikla</a:t>
            </a:r>
            <a:r>
              <a:rPr>
                <a:solidFill>
                  <a:srgbClr val="080808"/>
                </a:solidFill>
              </a:rPr>
              <a:t>() 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33B3"/>
                </a:solidFill>
              </a:rPr>
              <a:t>if </a:t>
            </a:r>
            <a:r>
              <a:t>(</a:t>
            </a:r>
            <a:r>
              <a:rPr>
                <a:solidFill>
                  <a:srgbClr val="872094"/>
                </a:solidFill>
              </a:rPr>
              <a:t>myCheckBox</a:t>
            </a:r>
            <a:r>
              <a:t>.isSelected())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</a:t>
            </a:r>
            <a:r>
              <a:rPr>
                <a:solidFill>
                  <a:srgbClr val="872094"/>
                </a:solidFill>
              </a:rPr>
              <a:t>myLabel</a:t>
            </a:r>
            <a:r>
              <a:t>.setText(</a:t>
            </a:r>
            <a:r>
              <a:rPr>
                <a:solidFill>
                  <a:srgbClr val="077D16"/>
                </a:solidFill>
              </a:rPr>
              <a:t>"Evet!"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33B3"/>
                </a:solidFill>
              </a:rPr>
              <a:t>else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</a:t>
            </a:r>
            <a:r>
              <a:rPr>
                <a:solidFill>
                  <a:srgbClr val="872094"/>
                </a:solidFill>
              </a:rPr>
              <a:t>myLabel</a:t>
            </a:r>
            <a:r>
              <a:rPr>
                <a:solidFill>
                  <a:srgbClr val="080808"/>
                </a:solidFill>
              </a:rPr>
              <a:t>.setText(</a:t>
            </a:r>
            <a:r>
              <a:rPr>
                <a:solidFill>
                  <a:srgbClr val="077D16"/>
                </a:solidFill>
              </a:rPr>
              <a:t>"Hayır"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  <p:sp>
        <p:nvSpPr>
          <p:cNvPr id="414" name="Google Shape;113;p11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84</a:t>
            </a:fld>
            <a:endParaRPr/>
          </a:p>
        </p:txBody>
      </p:sp>
    </p:spTree>
  </p:cSld>
  <p:clrMapOvr>
    <a:masterClrMapping/>
  </p:clrMapOvr>
  <p:transition spd="med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Program, Radio button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- 23</a:t>
            </a:r>
          </a:p>
        </p:txBody>
      </p:sp>
      <p:sp>
        <p:nvSpPr>
          <p:cNvPr id="417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Implement a program according to the screenshot below.</a:t>
            </a:r>
            <a:endParaRPr dirty="0"/>
          </a:p>
        </p:txBody>
      </p:sp>
      <p:sp>
        <p:nvSpPr>
          <p:cNvPr id="418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85</a:t>
            </a:fld>
            <a:endParaRPr/>
          </a:p>
        </p:txBody>
      </p:sp>
      <p:pic>
        <p:nvPicPr>
          <p:cNvPr id="419" name="Screen Shot 2022-05-09 at 21.21.01.png" descr="Screen Shot 2022-05-09 at 21.21.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6803" y="4602341"/>
            <a:ext cx="5486401" cy="482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0" name="Screen Shot 2022-05-09 at 21.23.02.png" descr="Screen Shot 2022-05-09 at 21.23.0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9874" y="3671185"/>
            <a:ext cx="11406727" cy="76944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111;p11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- 23</a:t>
            </a:r>
          </a:p>
        </p:txBody>
      </p:sp>
      <p:sp>
        <p:nvSpPr>
          <p:cNvPr id="423" name="Google Shape;112;p11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com.example.demo5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javafx.fxml.FXMLLoader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FXMLLoader fxmlLoader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FXMLLoader(</a:t>
            </a:r>
            <a:r>
              <a:t>HelloApplication</a:t>
            </a:r>
            <a:r>
              <a:rPr>
                <a:solidFill>
                  <a:srgbClr val="080808"/>
                </a:solidFill>
              </a:rPr>
              <a:t>.</a:t>
            </a:r>
            <a:r>
              <a:rPr>
                <a:solidFill>
                  <a:srgbClr val="0033B3"/>
                </a:solidFill>
              </a:rPr>
              <a:t>class</a:t>
            </a:r>
            <a:r>
              <a:rPr>
                <a:solidFill>
                  <a:srgbClr val="080808"/>
                </a:solidFill>
              </a:rPr>
              <a:t>.getResource(</a:t>
            </a:r>
            <a:r>
              <a:rPr>
                <a:solidFill>
                  <a:srgbClr val="077D16"/>
                </a:solidFill>
              </a:rPr>
              <a:t>"hello-view.fxml"</a:t>
            </a:r>
            <a:r>
              <a:rPr>
                <a:solidFill>
                  <a:srgbClr val="080808"/>
                </a:solidFill>
              </a:rPr>
              <a:t>));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fxmlLoader</a:t>
            </a:r>
            <a:r>
              <a:rPr>
                <a:solidFill>
                  <a:srgbClr val="080808"/>
                </a:solidFill>
              </a:rPr>
              <a:t>.load(), </a:t>
            </a:r>
            <a:r>
              <a:rPr>
                <a:solidFill>
                  <a:srgbClr val="1750EB"/>
                </a:solidFill>
              </a:rPr>
              <a:t>320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240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"Kontroller!"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  <p:sp>
        <p:nvSpPr>
          <p:cNvPr id="424" name="Google Shape;113;p11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86</a:t>
            </a:fld>
            <a:endParaRPr/>
          </a:p>
        </p:txBody>
      </p:sp>
    </p:spTree>
  </p:cSld>
  <p:clrMapOvr>
    <a:masterClrMapping/>
  </p:clrMapOvr>
  <p:transition spd="med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111;p11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- 23</a:t>
            </a:r>
          </a:p>
        </p:txBody>
      </p:sp>
      <p:sp>
        <p:nvSpPr>
          <p:cNvPr id="427" name="Google Shape;112;p11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com.example.demo5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javafx.fxml.</a:t>
            </a:r>
            <a:r>
              <a:rPr>
                <a:solidFill>
                  <a:srgbClr val="9E880C"/>
                </a:solidFill>
              </a:rPr>
              <a:t>FXML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javafx.scene.control.CheckBox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javafx.scene.control.ComboBox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javafx.scene.control.Label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javafx.scene.control.RadioButton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HelloController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rPr>
                <a:solidFill>
                  <a:srgbClr val="0033B3"/>
                </a:solidFill>
              </a:rPr>
              <a:t>private </a:t>
            </a:r>
            <a:r>
              <a:t>RadioButton </a:t>
            </a:r>
            <a:r>
              <a:rPr>
                <a:solidFill>
                  <a:srgbClr val="872094"/>
                </a:solidFill>
              </a:rPr>
              <a:t>muzik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872094"/>
                </a:solidFill>
              </a:rPr>
              <a:t>beden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872094"/>
                </a:solidFill>
              </a:rPr>
              <a:t>satranc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private </a:t>
            </a:r>
            <a:r>
              <a:rPr>
                <a:solidFill>
                  <a:srgbClr val="000000"/>
                </a:solidFill>
              </a:rPr>
              <a:t>Label </a:t>
            </a:r>
            <a:r>
              <a:rPr>
                <a:solidFill>
                  <a:srgbClr val="872094"/>
                </a:solidFill>
              </a:rPr>
              <a:t>myLabel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protected void </a:t>
            </a:r>
            <a:r>
              <a:rPr>
                <a:solidFill>
                  <a:srgbClr val="00627A"/>
                </a:solidFill>
              </a:rPr>
              <a:t>radioTikla</a:t>
            </a:r>
            <a:r>
              <a:rPr>
                <a:solidFill>
                  <a:srgbClr val="080808"/>
                </a:solidFill>
              </a:rPr>
              <a:t>() 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33B3"/>
                </a:solidFill>
              </a:rPr>
              <a:t>if </a:t>
            </a:r>
            <a:r>
              <a:t>(</a:t>
            </a:r>
            <a:r>
              <a:rPr>
                <a:solidFill>
                  <a:srgbClr val="872094"/>
                </a:solidFill>
              </a:rPr>
              <a:t>muzik</a:t>
            </a:r>
            <a:r>
              <a:t>.isSelected())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</a:t>
            </a:r>
            <a:r>
              <a:rPr>
                <a:solidFill>
                  <a:srgbClr val="872094"/>
                </a:solidFill>
              </a:rPr>
              <a:t>myLabel</a:t>
            </a:r>
            <a:r>
              <a:t>.setText(</a:t>
            </a:r>
            <a:r>
              <a:rPr>
                <a:solidFill>
                  <a:srgbClr val="077D16"/>
                </a:solidFill>
              </a:rPr>
              <a:t>"Müzik"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33B3"/>
                </a:solidFill>
              </a:rPr>
              <a:t>else if </a:t>
            </a:r>
            <a:r>
              <a:t>(</a:t>
            </a:r>
            <a:r>
              <a:rPr>
                <a:solidFill>
                  <a:srgbClr val="872094"/>
                </a:solidFill>
              </a:rPr>
              <a:t>beden</a:t>
            </a:r>
            <a:r>
              <a:t>.isSelected())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</a:t>
            </a:r>
            <a:r>
              <a:rPr>
                <a:solidFill>
                  <a:srgbClr val="872094"/>
                </a:solidFill>
              </a:rPr>
              <a:t>myLabel</a:t>
            </a:r>
            <a:r>
              <a:t>.setText(</a:t>
            </a:r>
            <a:r>
              <a:rPr>
                <a:solidFill>
                  <a:srgbClr val="077D16"/>
                </a:solidFill>
              </a:rPr>
              <a:t>"Beden"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33B3"/>
                </a:solidFill>
              </a:rPr>
              <a:t>else if </a:t>
            </a:r>
            <a:r>
              <a:t>(</a:t>
            </a:r>
            <a:r>
              <a:rPr>
                <a:solidFill>
                  <a:srgbClr val="872094"/>
                </a:solidFill>
              </a:rPr>
              <a:t>satranc</a:t>
            </a:r>
            <a:r>
              <a:t>.isSelected())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   </a:t>
            </a:r>
            <a:r>
              <a:rPr>
                <a:solidFill>
                  <a:srgbClr val="872094"/>
                </a:solidFill>
              </a:rPr>
              <a:t>myLabel</a:t>
            </a:r>
            <a:r>
              <a:t>.setText(</a:t>
            </a:r>
            <a:r>
              <a:rPr>
                <a:solidFill>
                  <a:srgbClr val="077D16"/>
                </a:solidFill>
              </a:rPr>
              <a:t>"Satranç"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  <p:sp>
        <p:nvSpPr>
          <p:cNvPr id="428" name="Google Shape;113;p11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87</a:t>
            </a:fld>
            <a:endParaRPr/>
          </a:p>
        </p:txBody>
      </p:sp>
    </p:spTree>
  </p:cSld>
  <p:clrMapOvr>
    <a:masterClrMapping/>
  </p:clrMapOvr>
  <p:transition spd="med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Program, </a:t>
            </a:r>
            <a:r>
              <a:rPr dirty="0" err="1"/>
              <a:t>DatePicker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- 24</a:t>
            </a:r>
          </a:p>
        </p:txBody>
      </p:sp>
      <p:sp>
        <p:nvSpPr>
          <p:cNvPr id="431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Implement a program according to the screenshot below.</a:t>
            </a:r>
            <a:endParaRPr dirty="0"/>
          </a:p>
        </p:txBody>
      </p:sp>
      <p:sp>
        <p:nvSpPr>
          <p:cNvPr id="432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88</a:t>
            </a:fld>
            <a:endParaRPr/>
          </a:p>
        </p:txBody>
      </p:sp>
      <p:pic>
        <p:nvPicPr>
          <p:cNvPr id="433" name="Screen Shot 2022-05-09 at 21.23.02.png" descr="Screen Shot 2022-05-09 at 21.23.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9874" y="3671185"/>
            <a:ext cx="11406727" cy="7694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434" name="Screen Shot 2022-05-09 at 21.47.03.png" descr="Screen Shot 2022-05-09 at 21.47.0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599" y="4489474"/>
            <a:ext cx="5486401" cy="6057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111;p11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- 24</a:t>
            </a:r>
          </a:p>
        </p:txBody>
      </p:sp>
      <p:sp>
        <p:nvSpPr>
          <p:cNvPr id="437" name="Google Shape;112;p11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com.example.demo5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javafx.fxml.FXMLLoader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FXMLLoader fxmlLoader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FXMLLoader(</a:t>
            </a:r>
            <a:r>
              <a:t>HelloApplication</a:t>
            </a:r>
            <a:r>
              <a:rPr>
                <a:solidFill>
                  <a:srgbClr val="080808"/>
                </a:solidFill>
              </a:rPr>
              <a:t>.</a:t>
            </a:r>
            <a:r>
              <a:rPr>
                <a:solidFill>
                  <a:srgbClr val="0033B3"/>
                </a:solidFill>
              </a:rPr>
              <a:t>class</a:t>
            </a:r>
            <a:r>
              <a:rPr>
                <a:solidFill>
                  <a:srgbClr val="080808"/>
                </a:solidFill>
              </a:rPr>
              <a:t>.getResource(</a:t>
            </a:r>
            <a:r>
              <a:rPr>
                <a:solidFill>
                  <a:srgbClr val="077D16"/>
                </a:solidFill>
              </a:rPr>
              <a:t>"hello-view.fxml"</a:t>
            </a:r>
            <a:r>
              <a:rPr>
                <a:solidFill>
                  <a:srgbClr val="080808"/>
                </a:solidFill>
              </a:rPr>
              <a:t>));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fxmlLoader</a:t>
            </a:r>
            <a:r>
              <a:rPr>
                <a:solidFill>
                  <a:srgbClr val="080808"/>
                </a:solidFill>
              </a:rPr>
              <a:t>.load(), </a:t>
            </a:r>
            <a:r>
              <a:rPr>
                <a:solidFill>
                  <a:srgbClr val="1750EB"/>
                </a:solidFill>
              </a:rPr>
              <a:t>320</a:t>
            </a:r>
            <a:r>
              <a:rPr>
                <a:solidFill>
                  <a:srgbClr val="080808"/>
                </a:solidFill>
              </a:rPr>
              <a:t>, </a:t>
            </a:r>
            <a:r>
              <a:rPr>
                <a:solidFill>
                  <a:srgbClr val="1750EB"/>
                </a:solidFill>
              </a:rPr>
              <a:t>240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"Kontroller!"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  <p:sp>
        <p:nvSpPr>
          <p:cNvPr id="438" name="Google Shape;113;p11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89</a:t>
            </a:fld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ane, Group, UI Control, Shap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Pane, Group, UI Control, Shape</a:t>
            </a:r>
          </a:p>
        </p:txBody>
      </p:sp>
      <p:sp>
        <p:nvSpPr>
          <p:cNvPr id="143" name="Birbirleri ile ilişkileri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Their relationships with each other.</a:t>
            </a:r>
            <a:endParaRPr dirty="0"/>
          </a:p>
        </p:txBody>
      </p:sp>
      <p:pic>
        <p:nvPicPr>
          <p:cNvPr id="144" name="Screen Shot 2022-04-17 at 13.45.03.png" descr="Screen Shot 2022-04-17 at 13.45.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7377" y="5072298"/>
            <a:ext cx="13629246" cy="66221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111;p11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- 24</a:t>
            </a:r>
          </a:p>
        </p:txBody>
      </p:sp>
      <p:sp>
        <p:nvSpPr>
          <p:cNvPr id="441" name="Google Shape;112;p11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com.example.demo5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javafx.fxml.</a:t>
            </a:r>
            <a:r>
              <a:rPr>
                <a:solidFill>
                  <a:srgbClr val="9E880C"/>
                </a:solidFill>
              </a:rPr>
              <a:t>FXML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java.time.LocalDate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java.time.format.DateTimeFormatter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java.util.Formatter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HelloController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rPr>
                <a:solidFill>
                  <a:srgbClr val="0033B3"/>
                </a:solidFill>
              </a:rPr>
              <a:t>private </a:t>
            </a:r>
            <a:r>
              <a:t>DatePicker </a:t>
            </a:r>
            <a:r>
              <a:rPr>
                <a:solidFill>
                  <a:srgbClr val="872094"/>
                </a:solidFill>
              </a:rPr>
              <a:t>myDate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private </a:t>
            </a:r>
            <a:r>
              <a:rPr>
                <a:solidFill>
                  <a:srgbClr val="000000"/>
                </a:solidFill>
              </a:rPr>
              <a:t>Label </a:t>
            </a:r>
            <a:r>
              <a:rPr>
                <a:solidFill>
                  <a:srgbClr val="872094"/>
                </a:solidFill>
              </a:rPr>
              <a:t>myLabel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protected void </a:t>
            </a:r>
            <a:r>
              <a:rPr>
                <a:solidFill>
                  <a:srgbClr val="00627A"/>
                </a:solidFill>
              </a:rPr>
              <a:t>tarihTikla</a:t>
            </a:r>
            <a:r>
              <a:rPr>
                <a:solidFill>
                  <a:srgbClr val="080808"/>
                </a:solidFill>
              </a:rPr>
              <a:t>() 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LocalDate tarih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872094"/>
                </a:solidFill>
              </a:rPr>
              <a:t>myDate</a:t>
            </a:r>
            <a:r>
              <a:rPr>
                <a:solidFill>
                  <a:srgbClr val="080808"/>
                </a:solidFill>
              </a:rPr>
              <a:t>.getValue();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String formatliTarih </a:t>
            </a:r>
            <a:r>
              <a:rPr>
                <a:solidFill>
                  <a:srgbClr val="080808"/>
                </a:solidFill>
              </a:rPr>
              <a:t>= </a:t>
            </a:r>
            <a:r>
              <a:t>tarih</a:t>
            </a:r>
            <a:r>
              <a:rPr>
                <a:solidFill>
                  <a:srgbClr val="080808"/>
                </a:solidFill>
              </a:rPr>
              <a:t>.format(</a:t>
            </a:r>
            <a:r>
              <a:t>DateTimeFormatter</a:t>
            </a:r>
            <a:r>
              <a:rPr>
                <a:solidFill>
                  <a:srgbClr val="080808"/>
                </a:solidFill>
              </a:rPr>
              <a:t>.</a:t>
            </a:r>
            <a:r>
              <a:rPr i="1">
                <a:solidFill>
                  <a:srgbClr val="080808"/>
                </a:solidFill>
              </a:rPr>
              <a:t>ofPattern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77D16"/>
                </a:solidFill>
              </a:rPr>
              <a:t>"dd-MMM-yyyy"</a:t>
            </a:r>
            <a:r>
              <a:rPr>
                <a:solidFill>
                  <a:srgbClr val="080808"/>
                </a:solidFill>
              </a:rPr>
              <a:t>));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rPr>
                <a:solidFill>
                  <a:srgbClr val="872094"/>
                </a:solidFill>
              </a:rPr>
              <a:t>myLabel</a:t>
            </a:r>
            <a:r>
              <a:rPr>
                <a:solidFill>
                  <a:srgbClr val="080808"/>
                </a:solidFill>
              </a:rPr>
              <a:t>.setText(</a:t>
            </a:r>
            <a:r>
              <a:t>formatliTarih</a:t>
            </a:r>
            <a:r>
              <a:rPr>
                <a:solidFill>
                  <a:srgbClr val="080808"/>
                </a:solidFill>
              </a:rP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5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  <p:sp>
        <p:nvSpPr>
          <p:cNvPr id="442" name="Google Shape;113;p11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90</a:t>
            </a:fld>
            <a:endParaRPr/>
          </a:p>
        </p:txBody>
      </p:sp>
    </p:spTree>
  </p:cSld>
  <p:clrMapOvr>
    <a:masterClrMapping/>
  </p:clrMapOvr>
  <p:transition spd="med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90;p8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rPr lang="en-US" dirty="0"/>
              <a:t>Visual</a:t>
            </a:r>
            <a:r>
              <a:rPr dirty="0"/>
              <a:t> Program, </a:t>
            </a:r>
            <a:r>
              <a:rPr dirty="0" err="1"/>
              <a:t>ColorPicker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- 25</a:t>
            </a:r>
          </a:p>
        </p:txBody>
      </p:sp>
      <p:sp>
        <p:nvSpPr>
          <p:cNvPr id="445" name="Google Shape;91;p8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>
            <a:lvl1pPr marL="685800" indent="-685800">
              <a:spcBef>
                <a:spcPts val="0"/>
              </a:spcBef>
            </a:lvl1pPr>
          </a:lstStyle>
          <a:p>
            <a:r>
              <a:rPr lang="en-US" dirty="0"/>
              <a:t>Implement a program according to the screenshot below.</a:t>
            </a:r>
            <a:endParaRPr dirty="0"/>
          </a:p>
        </p:txBody>
      </p:sp>
      <p:sp>
        <p:nvSpPr>
          <p:cNvPr id="446" name="Google Shape;92;p8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91</a:t>
            </a:fld>
            <a:endParaRPr/>
          </a:p>
        </p:txBody>
      </p:sp>
      <p:pic>
        <p:nvPicPr>
          <p:cNvPr id="447" name="Screen Shot 2022-05-09 at 22.19.15.png" descr="Screen Shot 2022-05-09 at 22.19.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7150" y="4654550"/>
            <a:ext cx="9029700" cy="4406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111;p11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- 25</a:t>
            </a:r>
          </a:p>
        </p:txBody>
      </p:sp>
      <p:sp>
        <p:nvSpPr>
          <p:cNvPr id="450" name="Google Shape;112;p11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com.example.demo5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javafx.application.Application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javafx.fxml.FXMLLoader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javafx.scene.Scene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javafx.stage.Stage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java.io.IOException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HelloApplication </a:t>
            </a:r>
            <a:r>
              <a:rPr>
                <a:solidFill>
                  <a:srgbClr val="0033B3"/>
                </a:solidFill>
              </a:rPr>
              <a:t>extends </a:t>
            </a:r>
            <a:r>
              <a:t>Application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@Override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public void </a:t>
            </a:r>
            <a:r>
              <a:rPr>
                <a:solidFill>
                  <a:srgbClr val="00627A"/>
                </a:solidFill>
              </a:rPr>
              <a:t>start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Stage </a:t>
            </a:r>
            <a:r>
              <a:rPr>
                <a:solidFill>
                  <a:srgbClr val="080808"/>
                </a:solidFill>
              </a:rPr>
              <a:t>stage) </a:t>
            </a:r>
            <a:r>
              <a:t>throws </a:t>
            </a:r>
            <a:r>
              <a:rPr>
                <a:solidFill>
                  <a:srgbClr val="000000"/>
                </a:solidFill>
              </a:rPr>
              <a:t>IOException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FXMLLoader fxmlLoader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FXMLLoader(</a:t>
            </a:r>
            <a:r>
              <a:t>HelloApplication</a:t>
            </a:r>
            <a:r>
              <a:rPr>
                <a:solidFill>
                  <a:srgbClr val="080808"/>
                </a:solidFill>
              </a:rPr>
              <a:t>.</a:t>
            </a:r>
            <a:r>
              <a:rPr>
                <a:solidFill>
                  <a:srgbClr val="0033B3"/>
                </a:solidFill>
              </a:rPr>
              <a:t>class</a:t>
            </a:r>
            <a:r>
              <a:rPr>
                <a:solidFill>
                  <a:srgbClr val="080808"/>
                </a:solidFill>
              </a:rPr>
              <a:t>.getResource(</a:t>
            </a:r>
            <a:r>
              <a:rPr>
                <a:solidFill>
                  <a:srgbClr val="077D16"/>
                </a:solidFill>
              </a:rPr>
              <a:t>"hello-view.fxml"</a:t>
            </a:r>
            <a:r>
              <a:rPr>
                <a:solidFill>
                  <a:srgbClr val="080808"/>
                </a:solidFill>
              </a:rPr>
              <a:t>));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    </a:t>
            </a:r>
            <a:r>
              <a:t>Scene scene </a:t>
            </a:r>
            <a:r>
              <a:rPr>
                <a:solidFill>
                  <a:srgbClr val="080808"/>
                </a:solidFill>
              </a:rPr>
              <a:t>= </a:t>
            </a:r>
            <a:r>
              <a:rPr>
                <a:solidFill>
                  <a:srgbClr val="0033B3"/>
                </a:solidFill>
              </a:rPr>
              <a:t>new </a:t>
            </a:r>
            <a:r>
              <a:rPr>
                <a:solidFill>
                  <a:srgbClr val="080808"/>
                </a:solidFill>
              </a:rPr>
              <a:t>Scene(</a:t>
            </a:r>
            <a:r>
              <a:t>fxmlLoader</a:t>
            </a:r>
            <a:r>
              <a:rPr>
                <a:solidFill>
                  <a:srgbClr val="080808"/>
                </a:solidFill>
              </a:rPr>
              <a:t>.load());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stage.setTitle(</a:t>
            </a:r>
            <a:r>
              <a:rPr>
                <a:solidFill>
                  <a:srgbClr val="077D16"/>
                </a:solidFill>
              </a:rPr>
              <a:t>"Kontroller!"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stage.setScene(</a:t>
            </a:r>
            <a:r>
              <a:rPr>
                <a:solidFill>
                  <a:srgbClr val="000000"/>
                </a:solidFill>
              </a:rPr>
              <a:t>scene</a:t>
            </a:r>
            <a:r>
              <a:t>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stage.show();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public static void </a:t>
            </a:r>
            <a:r>
              <a:rPr>
                <a:solidFill>
                  <a:srgbClr val="00627A"/>
                </a:solidFill>
              </a:rPr>
              <a:t>main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String</a:t>
            </a:r>
            <a:r>
              <a:rPr>
                <a:solidFill>
                  <a:srgbClr val="080808"/>
                </a:solidFill>
              </a:rPr>
              <a:t>[] args) 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 i="1"/>
              <a:t>launch</a:t>
            </a:r>
            <a:r>
              <a:t>();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  <p:sp>
        <p:nvSpPr>
          <p:cNvPr id="451" name="Google Shape;113;p11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92</a:t>
            </a:fld>
            <a:endParaRPr/>
          </a:p>
        </p:txBody>
      </p:sp>
    </p:spTree>
  </p:cSld>
  <p:clrMapOvr>
    <a:masterClrMapping/>
  </p:clrMapOvr>
  <p:transition spd="med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111;p11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Visual</a:t>
            </a:r>
            <a:r>
              <a:rPr dirty="0"/>
              <a:t> Program </a:t>
            </a:r>
            <a:br>
              <a:rPr dirty="0"/>
            </a:br>
            <a:r>
              <a:rPr lang="en-US" sz="4800" dirty="0">
                <a:solidFill>
                  <a:srgbClr val="00B050"/>
                </a:solidFill>
              </a:rPr>
              <a:t>Example </a:t>
            </a:r>
            <a:r>
              <a:rPr sz="4800" dirty="0">
                <a:solidFill>
                  <a:srgbClr val="00B050"/>
                </a:solidFill>
              </a:rPr>
              <a:t>- 25</a:t>
            </a:r>
          </a:p>
        </p:txBody>
      </p:sp>
      <p:sp>
        <p:nvSpPr>
          <p:cNvPr id="454" name="Google Shape;112;p11"/>
          <p:cNvSpPr txBox="1">
            <a:spLocks noGrp="1"/>
          </p:cNvSpPr>
          <p:nvPr>
            <p:ph type="body" idx="1"/>
          </p:nvPr>
        </p:nvSpPr>
        <p:spPr>
          <a:xfrm>
            <a:off x="838230" y="2606682"/>
            <a:ext cx="22707542" cy="9823485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package </a:t>
            </a:r>
            <a:r>
              <a:t>com.example.demo5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javafx.event.ActionEvent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javafx.fxml.</a:t>
            </a:r>
            <a:r>
              <a:rPr>
                <a:solidFill>
                  <a:srgbClr val="9E880C"/>
                </a:solidFill>
              </a:rPr>
              <a:t>FXML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javafx.scene.control.</a:t>
            </a:r>
            <a:r>
              <a:rPr>
                <a:solidFill>
                  <a:srgbClr val="080808"/>
                </a:solidFill>
              </a:rPr>
              <a:t>*;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javafx.scene.layout.Background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javafx.scene.layout.BackgroundFill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javafx.scene.layout.Pane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javafx.scene.paint.Color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java.time.LocalDate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java.time.format.DateTimeFormatter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import </a:t>
            </a:r>
            <a:r>
              <a:t>java.util.Formatter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33B3"/>
                </a:solidFill>
              </a:rPr>
              <a:t>public class </a:t>
            </a:r>
            <a:r>
              <a:t>HelloController </a:t>
            </a:r>
            <a:r>
              <a:rPr>
                <a:solidFill>
                  <a:srgbClr val="080808"/>
                </a:solidFill>
              </a:rPr>
              <a:t>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private </a:t>
            </a:r>
            <a:r>
              <a:rPr>
                <a:solidFill>
                  <a:srgbClr val="000000"/>
                </a:solidFill>
              </a:rPr>
              <a:t>Pane </a:t>
            </a:r>
            <a:r>
              <a:rPr>
                <a:solidFill>
                  <a:srgbClr val="872094"/>
                </a:solidFill>
              </a:rPr>
              <a:t>myPane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rPr>
                <a:solidFill>
                  <a:srgbClr val="0033B3"/>
                </a:solidFill>
              </a:rPr>
              <a:t>private </a:t>
            </a:r>
            <a:r>
              <a:t>ColorPicker </a:t>
            </a:r>
            <a:r>
              <a:rPr>
                <a:solidFill>
                  <a:srgbClr val="872094"/>
                </a:solidFill>
              </a:rPr>
              <a:t>myColor</a:t>
            </a:r>
            <a:r>
              <a:rPr>
                <a:solidFill>
                  <a:srgbClr val="080808"/>
                </a:solidFill>
              </a:rPr>
              <a:t>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80808"/>
              </a:solidFill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9E880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80808"/>
                </a:solidFill>
              </a:rPr>
              <a:t>    </a:t>
            </a:r>
            <a:r>
              <a:t>@FXML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033B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9E880C"/>
                </a:solidFill>
              </a:rPr>
              <a:t>    </a:t>
            </a:r>
            <a:r>
              <a:t>protected void </a:t>
            </a:r>
            <a:r>
              <a:rPr>
                <a:solidFill>
                  <a:srgbClr val="00627A"/>
                </a:solidFill>
              </a:rPr>
              <a:t>renkTikla</a:t>
            </a:r>
            <a:r>
              <a:rPr>
                <a:solidFill>
                  <a:srgbClr val="080808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ActionEvent </a:t>
            </a:r>
            <a:r>
              <a:rPr>
                <a:solidFill>
                  <a:srgbClr val="080808"/>
                </a:solidFill>
              </a:rPr>
              <a:t>e) {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000000"/>
                </a:solidFill>
              </a:rPr>
              <a:t>Color renk </a:t>
            </a:r>
            <a:r>
              <a:t>= </a:t>
            </a:r>
            <a:r>
              <a:rPr>
                <a:solidFill>
                  <a:srgbClr val="872094"/>
                </a:solidFill>
              </a:rPr>
              <a:t>myColor</a:t>
            </a:r>
            <a:r>
              <a:t>.getValue();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</a:t>
            </a:r>
            <a:r>
              <a:rPr>
                <a:solidFill>
                  <a:srgbClr val="872094"/>
                </a:solidFill>
              </a:rPr>
              <a:t>myPane</a:t>
            </a:r>
            <a:r>
              <a:t>.setBackground(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Background(</a:t>
            </a:r>
            <a:r>
              <a:rPr>
                <a:solidFill>
                  <a:srgbClr val="0033B3"/>
                </a:solidFill>
              </a:rPr>
              <a:t>new </a:t>
            </a:r>
            <a:r>
              <a:t>BackgroundFill(</a:t>
            </a:r>
            <a:r>
              <a:rPr>
                <a:solidFill>
                  <a:srgbClr val="000000"/>
                </a:solidFill>
              </a:rPr>
              <a:t>renk</a:t>
            </a:r>
            <a:r>
              <a:t>,</a:t>
            </a:r>
            <a:r>
              <a:rPr>
                <a:solidFill>
                  <a:srgbClr val="0033B3"/>
                </a:solidFill>
              </a:rPr>
              <a:t>null</a:t>
            </a:r>
            <a:r>
              <a:t>,</a:t>
            </a:r>
            <a:r>
              <a:rPr>
                <a:solidFill>
                  <a:srgbClr val="0033B3"/>
                </a:solidFill>
              </a:rPr>
              <a:t>null</a:t>
            </a:r>
            <a:r>
              <a:t>)));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/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}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  <p:sp>
        <p:nvSpPr>
          <p:cNvPr id="455" name="Google Shape;113;p11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71" y="12813614"/>
            <a:ext cx="534530" cy="52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8" tIns="91398" rIns="91398" bIns="91398"/>
          <a:lstStyle/>
          <a:p>
            <a:fld id="{86CB4B4D-7CA3-9044-876B-883B54F8677D}" type="slidenum">
              <a:t>93</a:t>
            </a:fld>
            <a:endParaRPr/>
          </a:p>
        </p:txBody>
      </p:sp>
    </p:spTree>
  </p:cSld>
  <p:clrMapOvr>
    <a:masterClrMapping/>
  </p:clrMapOvr>
  <p:transition spd="med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295;p36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Homework - 1</a:t>
            </a:r>
          </a:p>
        </p:txBody>
      </p:sp>
      <p:sp>
        <p:nvSpPr>
          <p:cNvPr id="458" name="Google Shape;296;p36"/>
          <p:cNvSpPr txBox="1">
            <a:spLocks noGrp="1"/>
          </p:cNvSpPr>
          <p:nvPr>
            <p:ph type="body" idx="1"/>
          </p:nvPr>
        </p:nvSpPr>
        <p:spPr>
          <a:xfrm>
            <a:off x="838228" y="2606681"/>
            <a:ext cx="22707546" cy="982348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Make examples on </a:t>
            </a:r>
            <a:r>
              <a:rPr lang="en-US" dirty="0" err="1"/>
              <a:t>RadioButton</a:t>
            </a:r>
            <a:r>
              <a:rPr lang="en-US" dirty="0"/>
              <a:t> and </a:t>
            </a:r>
            <a:r>
              <a:rPr lang="en-US" dirty="0" err="1"/>
              <a:t>Combobox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459" name="CS 106A | Assignment 2" descr="CS 106A | Assignment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816" y="8929692"/>
            <a:ext cx="3767378" cy="40610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elecek Ders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Next Lecture</a:t>
            </a:r>
            <a:endParaRPr dirty="0"/>
          </a:p>
        </p:txBody>
      </p:sp>
      <p:sp>
        <p:nvSpPr>
          <p:cNvPr id="462" name="Double-click to edit"/>
          <p:cNvSpPr txBox="1">
            <a:spLocks noGrp="1"/>
          </p:cNvSpPr>
          <p:nvPr>
            <p:ph type="body" idx="1"/>
          </p:nvPr>
        </p:nvSpPr>
        <p:spPr>
          <a:xfrm>
            <a:off x="838228" y="2606681"/>
            <a:ext cx="22707546" cy="982348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We will investigate the answer to the question of how to add a menu to a visual program.</a:t>
            </a:r>
            <a:endParaRPr dirty="0"/>
          </a:p>
        </p:txBody>
      </p:sp>
      <p:sp>
        <p:nvSpPr>
          <p:cNvPr id="46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68" y="12813612"/>
            <a:ext cx="534528" cy="5284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95</a:t>
            </a:fld>
            <a:endParaRPr/>
          </a:p>
        </p:txBody>
      </p:sp>
    </p:spTree>
  </p:cSld>
  <p:clrMapOvr>
    <a:masterClrMapping/>
  </p:clrMapOvr>
  <p:transition spd="med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323;p40"/>
          <p:cNvSpPr txBox="1">
            <a:spLocks noGrp="1"/>
          </p:cNvSpPr>
          <p:nvPr>
            <p:ph type="title"/>
          </p:nvPr>
        </p:nvSpPr>
        <p:spPr>
          <a:xfrm>
            <a:off x="765750" y="263524"/>
            <a:ext cx="22852500" cy="2022445"/>
          </a:xfrm>
          <a:prstGeom prst="rect">
            <a:avLst/>
          </a:prstGeom>
        </p:spPr>
        <p:txBody>
          <a:bodyPr/>
          <a:lstStyle>
            <a:lvl1pPr>
              <a:defRPr sz="8400"/>
            </a:lvl1pPr>
          </a:lstStyle>
          <a:p>
            <a:r>
              <a:rPr lang="tr-TR" dirty="0" err="1"/>
              <a:t>Summary</a:t>
            </a:r>
            <a:endParaRPr dirty="0"/>
          </a:p>
        </p:txBody>
      </p:sp>
      <p:sp>
        <p:nvSpPr>
          <p:cNvPr id="466" name="Google Shape;324;p40"/>
          <p:cNvSpPr txBox="1">
            <a:spLocks noGrp="1"/>
          </p:cNvSpPr>
          <p:nvPr>
            <p:ph type="body" idx="1"/>
          </p:nvPr>
        </p:nvSpPr>
        <p:spPr>
          <a:xfrm>
            <a:off x="838228" y="2606681"/>
            <a:ext cx="22707546" cy="9823486"/>
          </a:xfrm>
          <a:prstGeom prst="rect">
            <a:avLst/>
          </a:prstGeom>
        </p:spPr>
        <p:txBody>
          <a:bodyPr/>
          <a:lstStyle/>
          <a:p>
            <a:pPr marL="1165919" indent="-823019">
              <a:spcBef>
                <a:spcPts val="0"/>
              </a:spcBef>
            </a:pPr>
            <a:r>
              <a:rPr lang="en-US" dirty="0"/>
              <a:t>We learned on the user controls</a:t>
            </a:r>
            <a:r>
              <a:rPr dirty="0"/>
              <a:t>.</a:t>
            </a:r>
          </a:p>
          <a:p>
            <a:pPr marL="1165919" indent="-823019">
              <a:spcBef>
                <a:spcPts val="0"/>
              </a:spcBef>
            </a:pPr>
            <a:r>
              <a:rPr lang="en-US" dirty="0"/>
              <a:t>Next week we'll learn how to use the menu and continue with example apps.
Come to class prepared</a:t>
            </a:r>
            <a:r>
              <a:rPr dirty="0"/>
              <a:t>.</a:t>
            </a:r>
          </a:p>
        </p:txBody>
      </p:sp>
      <p:sp>
        <p:nvSpPr>
          <p:cNvPr id="467" name="Google Shape;325;p40"/>
          <p:cNvSpPr txBox="1">
            <a:spLocks noGrp="1"/>
          </p:cNvSpPr>
          <p:nvPr>
            <p:ph type="sldNum" sz="quarter" idx="4294967295"/>
          </p:nvPr>
        </p:nvSpPr>
        <p:spPr>
          <a:xfrm>
            <a:off x="20572868" y="12813612"/>
            <a:ext cx="534528" cy="5284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96</a:t>
            </a:fld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2A376"/>
      </a:accent1>
      <a:accent2>
        <a:srgbClr val="B0CCB0"/>
      </a:accent2>
      <a:accent3>
        <a:srgbClr val="FFFFFF"/>
      </a:accent3>
      <a:accent4>
        <a:srgbClr val="000000"/>
      </a:accent4>
      <a:accent5>
        <a:srgbClr val="BCCEBD"/>
      </a:accent5>
      <a:accent6>
        <a:srgbClr val="9FB99F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>
          <a:outerShdw blurRad="76200" dist="38100" dir="5400000" algn="ctr" rotWithShape="0">
            <a:srgbClr val="000000">
              <a:alpha val="34999"/>
            </a:srgbClr>
          </a:outerShdw>
        </a:effectLst>
      </a:spPr>
      <a:bodyPr vert="horz" wrap="square" lIns="91440" tIns="91440" rIns="91440" bIns="91440" numCol="1" anchor="ctr" anchorCtr="0" compatLnSpc="1">
        <a:prstTxWarp prst="textNoShape">
          <a:avLst/>
        </a:prstTxWarp>
        <a:spAutoFit/>
      </a:bodyPr>
      <a:lstStyle>
        <a:defPPr marL="385763" marR="0" indent="-385763" algn="l" defTabSz="18288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3333CC"/>
          </a:buClr>
          <a:buSzPct val="100000"/>
          <a:buFontTx/>
          <a:buChar char="■"/>
          <a:tabLst/>
          <a:defRPr kumimoji="0" lang="en-TR" altLang="en-TR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  <a:sym typeface="Calibri" panose="020F050202020403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>
          <a:outerShdw blurRad="76200" dist="38100" dir="5400000" algn="ctr" rotWithShape="0">
            <a:srgbClr val="000000">
              <a:alpha val="34999"/>
            </a:srgbClr>
          </a:outerShdw>
        </a:effectLst>
      </a:spPr>
      <a:bodyPr vert="horz" wrap="square" lIns="91440" tIns="91440" rIns="91440" bIns="91440" numCol="1" anchor="ctr" anchorCtr="0" compatLnSpc="1">
        <a:prstTxWarp prst="textNoShape">
          <a:avLst/>
        </a:prstTxWarp>
        <a:spAutoFit/>
      </a:bodyPr>
      <a:lstStyle>
        <a:defPPr marL="385763" marR="0" indent="-385763" algn="l" defTabSz="18288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3333CC"/>
          </a:buClr>
          <a:buSzPct val="100000"/>
          <a:buFontTx/>
          <a:buChar char="■"/>
          <a:tabLst/>
          <a:defRPr kumimoji="0" lang="en-TR" altLang="en-TR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  <a:sym typeface="Calibri" panose="020F0502020204030204" pitchFamily="34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2A376"/>
      </a:accent1>
      <a:accent2>
        <a:srgbClr val="B0CCB0"/>
      </a:accent2>
      <a:accent3>
        <a:srgbClr val="FFFFFF"/>
      </a:accent3>
      <a:accent4>
        <a:srgbClr val="000000"/>
      </a:accent4>
      <a:accent5>
        <a:srgbClr val="BCCEBD"/>
      </a:accent5>
      <a:accent6>
        <a:srgbClr val="9FB99F"/>
      </a:accent6>
      <a:hlink>
        <a:srgbClr val="0000FF"/>
      </a:hlink>
      <a:folHlink>
        <a:srgbClr val="FF00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</TotalTime>
  <Words>9029</Words>
  <Application>Microsoft Macintosh PowerPoint</Application>
  <PresentationFormat>Custom</PresentationFormat>
  <Paragraphs>1385</Paragraphs>
  <Slides>96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96</vt:i4>
      </vt:variant>
    </vt:vector>
  </HeadingPairs>
  <TitlesOfParts>
    <vt:vector size="101" baseType="lpstr">
      <vt:lpstr>Arial</vt:lpstr>
      <vt:lpstr>Calibri</vt:lpstr>
      <vt:lpstr>Courier New</vt:lpstr>
      <vt:lpstr>Wingdings</vt:lpstr>
      <vt:lpstr>Office Theme</vt:lpstr>
      <vt:lpstr>Advanced Programming  CMP 102</vt:lpstr>
      <vt:lpstr>Course Plan</vt:lpstr>
      <vt:lpstr>Course Plan</vt:lpstr>
      <vt:lpstr>Last Lecture</vt:lpstr>
      <vt:lpstr>Motivation</vt:lpstr>
      <vt:lpstr>JavaFX Program Structure</vt:lpstr>
      <vt:lpstr>JavaFX Program</vt:lpstr>
      <vt:lpstr>The Basic Structure of a JavaFX Program</vt:lpstr>
      <vt:lpstr>Pane, Group, UI Control, Shape</vt:lpstr>
      <vt:lpstr>JavaFX Program</vt:lpstr>
      <vt:lpstr>Java FX UI Controls</vt:lpstr>
      <vt:lpstr>Label</vt:lpstr>
      <vt:lpstr>Label</vt:lpstr>
      <vt:lpstr>Visual Program  Example - 1</vt:lpstr>
      <vt:lpstr>Label Programı</vt:lpstr>
      <vt:lpstr>Button</vt:lpstr>
      <vt:lpstr>Button</vt:lpstr>
      <vt:lpstr>Visual Program  Example - 2</vt:lpstr>
      <vt:lpstr>Button Program</vt:lpstr>
      <vt:lpstr>Radio Button</vt:lpstr>
      <vt:lpstr>Radio Button</vt:lpstr>
      <vt:lpstr>Visual Program  Example - 3</vt:lpstr>
      <vt:lpstr>Radio Button Program </vt:lpstr>
      <vt:lpstr>Toggle Button</vt:lpstr>
      <vt:lpstr>Toggle Button</vt:lpstr>
      <vt:lpstr>Visual Program  Example - 4</vt:lpstr>
      <vt:lpstr>Toggle Button Program</vt:lpstr>
      <vt:lpstr>Checkbox</vt:lpstr>
      <vt:lpstr>Visual Program  Example - 5</vt:lpstr>
      <vt:lpstr>Checkbox Program</vt:lpstr>
      <vt:lpstr>Choicebox</vt:lpstr>
      <vt:lpstr>Visual Program  Example - 6</vt:lpstr>
      <vt:lpstr>Choicebox Program</vt:lpstr>
      <vt:lpstr>Textfield</vt:lpstr>
      <vt:lpstr>Visual Program  Example - 7</vt:lpstr>
      <vt:lpstr>Textfield Program</vt:lpstr>
      <vt:lpstr>Password Field</vt:lpstr>
      <vt:lpstr>Visual Program  Example - 8</vt:lpstr>
      <vt:lpstr>Password Program</vt:lpstr>
      <vt:lpstr>Scroll Bar</vt:lpstr>
      <vt:lpstr>Visual Program  Example - 9</vt:lpstr>
      <vt:lpstr>Scroll Bar Program</vt:lpstr>
      <vt:lpstr>Scroll Pane</vt:lpstr>
      <vt:lpstr>List View</vt:lpstr>
      <vt:lpstr>Visual Program  Example - 10</vt:lpstr>
      <vt:lpstr>List View Program</vt:lpstr>
      <vt:lpstr>Table View</vt:lpstr>
      <vt:lpstr>Visual Program  Example - 11</vt:lpstr>
      <vt:lpstr>Table View Program</vt:lpstr>
      <vt:lpstr>Tree View</vt:lpstr>
      <vt:lpstr>Visual Program  Example - 12</vt:lpstr>
      <vt:lpstr>Tree View Program</vt:lpstr>
      <vt:lpstr>Tree Table View</vt:lpstr>
      <vt:lpstr>Combo Box</vt:lpstr>
      <vt:lpstr>Visual Program  Example - 13</vt:lpstr>
      <vt:lpstr>Combo Box Program</vt:lpstr>
      <vt:lpstr>Slider</vt:lpstr>
      <vt:lpstr>Visual Program  Example - 14</vt:lpstr>
      <vt:lpstr>Slider Program</vt:lpstr>
      <vt:lpstr>Progress Bar and Indicator</vt:lpstr>
      <vt:lpstr>Visual Program  Example - 15</vt:lpstr>
      <vt:lpstr>Progress Bar and Progress Indicator Program</vt:lpstr>
      <vt:lpstr>HyperLink</vt:lpstr>
      <vt:lpstr>Visual Program  Example - 16</vt:lpstr>
      <vt:lpstr>HyperLink Program</vt:lpstr>
      <vt:lpstr>Titled Pane and Accordion</vt:lpstr>
      <vt:lpstr>Visual Program  Example - 17</vt:lpstr>
      <vt:lpstr>Titled Pane Program</vt:lpstr>
      <vt:lpstr>Color Picker</vt:lpstr>
      <vt:lpstr>Visual Program  Example - 18</vt:lpstr>
      <vt:lpstr>Color Picker Program</vt:lpstr>
      <vt:lpstr>Date Picker</vt:lpstr>
      <vt:lpstr>Visual Program  Example - 19</vt:lpstr>
      <vt:lpstr>Date Picker Program</vt:lpstr>
      <vt:lpstr>Pagination Control</vt:lpstr>
      <vt:lpstr>Visual Program  Example - 20</vt:lpstr>
      <vt:lpstr>Pagination Control Program</vt:lpstr>
      <vt:lpstr>File Chooser</vt:lpstr>
      <vt:lpstr>Visual Program  Example - 21</vt:lpstr>
      <vt:lpstr>Text Program</vt:lpstr>
      <vt:lpstr> JavaFX Scene Builder</vt:lpstr>
      <vt:lpstr>Visual Program, Check box  Example - 22</vt:lpstr>
      <vt:lpstr>Visual Program  Example - 22</vt:lpstr>
      <vt:lpstr>Visual Program  Example - 22</vt:lpstr>
      <vt:lpstr>Visual Program, Radio button  Example - 23</vt:lpstr>
      <vt:lpstr>Visual Program  Example - 23</vt:lpstr>
      <vt:lpstr>Visual Program  Example - 23</vt:lpstr>
      <vt:lpstr>Visual Program, DatePicker Example - 24</vt:lpstr>
      <vt:lpstr>Visual Program  Example - 24</vt:lpstr>
      <vt:lpstr>Visual Program  Example - 24</vt:lpstr>
      <vt:lpstr>Visual Program, ColorPicker Example - 25</vt:lpstr>
      <vt:lpstr>Visual Program  Example - 25</vt:lpstr>
      <vt:lpstr>Visual Program  Example - 25</vt:lpstr>
      <vt:lpstr>Homework - 1</vt:lpstr>
      <vt:lpstr>Next Lecture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İleri Programlama  BLG 102</dc:title>
  <cp:lastModifiedBy>Microsoft Office User</cp:lastModifiedBy>
  <cp:revision>159</cp:revision>
  <dcterms:modified xsi:type="dcterms:W3CDTF">2023-05-14T20:07:20Z</dcterms:modified>
</cp:coreProperties>
</file>